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0" r:id="rId3"/>
    <p:sldId id="259" r:id="rId4"/>
    <p:sldId id="287" r:id="rId5"/>
    <p:sldId id="263" r:id="rId6"/>
    <p:sldId id="272" r:id="rId7"/>
    <p:sldId id="261" r:id="rId8"/>
    <p:sldId id="282" r:id="rId9"/>
    <p:sldId id="283" r:id="rId10"/>
    <p:sldId id="284" r:id="rId11"/>
    <p:sldId id="274" r:id="rId12"/>
    <p:sldId id="273" r:id="rId13"/>
    <p:sldId id="276" r:id="rId14"/>
    <p:sldId id="277" r:id="rId15"/>
    <p:sldId id="278" r:id="rId16"/>
    <p:sldId id="279" r:id="rId17"/>
    <p:sldId id="280" r:id="rId18"/>
    <p:sldId id="275" r:id="rId19"/>
    <p:sldId id="285" r:id="rId20"/>
    <p:sldId id="281" r:id="rId21"/>
    <p:sldId id="28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5FA"/>
    <a:srgbClr val="FEF5E9"/>
    <a:srgbClr val="F0F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p:restoredTop sz="94694"/>
  </p:normalViewPr>
  <p:slideViewPr>
    <p:cSldViewPr snapToGrid="0" snapToObjects="1" showGuides="1">
      <p:cViewPr varScale="1">
        <p:scale>
          <a:sx n="121" d="100"/>
          <a:sy n="121" d="100"/>
        </p:scale>
        <p:origin x="108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B5B1D-A64C-CF4F-81BF-87F026EB9F2D}" type="datetimeFigureOut">
              <a:rPr lang="nl-NL" smtClean="0"/>
              <a:t>11-05-21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3E31C-B3BD-C64B-8918-0FF2B718C792}" type="slidenum">
              <a:rPr lang="nl-NL" smtClean="0"/>
              <a:t>‹nr.›</a:t>
            </a:fld>
            <a:endParaRPr lang="nl-NL"/>
          </a:p>
        </p:txBody>
      </p:sp>
    </p:spTree>
    <p:extLst>
      <p:ext uri="{BB962C8B-B14F-4D97-AF65-F5344CB8AC3E}">
        <p14:creationId xmlns:p14="http://schemas.microsoft.com/office/powerpoint/2010/main" val="217616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93E31C-B3BD-C64B-8918-0FF2B718C792}" type="slidenum">
              <a:rPr lang="nl-NL" smtClean="0"/>
              <a:t>8</a:t>
            </a:fld>
            <a:endParaRPr lang="nl-NL"/>
          </a:p>
        </p:txBody>
      </p:sp>
    </p:spTree>
    <p:extLst>
      <p:ext uri="{BB962C8B-B14F-4D97-AF65-F5344CB8AC3E}">
        <p14:creationId xmlns:p14="http://schemas.microsoft.com/office/powerpoint/2010/main" val="340797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93E31C-B3BD-C64B-8918-0FF2B718C792}" type="slidenum">
              <a:rPr lang="nl-NL" smtClean="0"/>
              <a:t>9</a:t>
            </a:fld>
            <a:endParaRPr lang="nl-NL"/>
          </a:p>
        </p:txBody>
      </p:sp>
    </p:spTree>
    <p:extLst>
      <p:ext uri="{BB962C8B-B14F-4D97-AF65-F5344CB8AC3E}">
        <p14:creationId xmlns:p14="http://schemas.microsoft.com/office/powerpoint/2010/main" val="411520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93E31C-B3BD-C64B-8918-0FF2B718C792}" type="slidenum">
              <a:rPr lang="nl-NL" smtClean="0"/>
              <a:t>10</a:t>
            </a:fld>
            <a:endParaRPr lang="nl-NL"/>
          </a:p>
        </p:txBody>
      </p:sp>
    </p:spTree>
    <p:extLst>
      <p:ext uri="{BB962C8B-B14F-4D97-AF65-F5344CB8AC3E}">
        <p14:creationId xmlns:p14="http://schemas.microsoft.com/office/powerpoint/2010/main" val="269629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93E31C-B3BD-C64B-8918-0FF2B718C792}" type="slidenum">
              <a:rPr lang="nl-NL" smtClean="0"/>
              <a:t>11</a:t>
            </a:fld>
            <a:endParaRPr lang="nl-NL"/>
          </a:p>
        </p:txBody>
      </p:sp>
    </p:spTree>
    <p:extLst>
      <p:ext uri="{BB962C8B-B14F-4D97-AF65-F5344CB8AC3E}">
        <p14:creationId xmlns:p14="http://schemas.microsoft.com/office/powerpoint/2010/main" val="2684009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0699861-36C4-0F43-A06D-6CE8A0A54B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hthoek 10">
            <a:extLst>
              <a:ext uri="{FF2B5EF4-FFF2-40B4-BE49-F238E27FC236}">
                <a16:creationId xmlns:a16="http://schemas.microsoft.com/office/drawing/2014/main" id="{6236E50B-E7B0-494F-8424-6DB220F14E31}"/>
              </a:ext>
            </a:extLst>
          </p:cNvPr>
          <p:cNvSpPr/>
          <p:nvPr userDrawn="1"/>
        </p:nvSpPr>
        <p:spPr>
          <a:xfrm>
            <a:off x="1828800" y="3430800"/>
            <a:ext cx="8535600" cy="342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C60FCE-D7C4-4C43-A612-906615CD496D}"/>
              </a:ext>
            </a:extLst>
          </p:cNvPr>
          <p:cNvSpPr>
            <a:spLocks noGrp="1"/>
          </p:cNvSpPr>
          <p:nvPr>
            <p:ph type="ctrTitle"/>
          </p:nvPr>
        </p:nvSpPr>
        <p:spPr>
          <a:xfrm>
            <a:off x="2437200" y="3747600"/>
            <a:ext cx="7548629" cy="1499314"/>
          </a:xfrm>
        </p:spPr>
        <p:txBody>
          <a:bodyPr anchor="t" anchorCtr="0"/>
          <a:lstStyle>
            <a:lvl1pPr algn="l">
              <a:lnSpc>
                <a:spcPts val="4000"/>
              </a:lnSpc>
              <a:defRPr sz="4000" b="1" baseline="0">
                <a:latin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27E8C668-94AC-8242-8B0B-7E2F1F599DF4}"/>
              </a:ext>
            </a:extLst>
          </p:cNvPr>
          <p:cNvSpPr>
            <a:spLocks noGrp="1"/>
          </p:cNvSpPr>
          <p:nvPr>
            <p:ph type="subTitle" idx="1"/>
          </p:nvPr>
        </p:nvSpPr>
        <p:spPr>
          <a:xfrm>
            <a:off x="2437200" y="5321413"/>
            <a:ext cx="7548629" cy="828448"/>
          </a:xfrm>
        </p:spPr>
        <p:txBody>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0" name="Afbeelding 9">
            <a:extLst>
              <a:ext uri="{FF2B5EF4-FFF2-40B4-BE49-F238E27FC236}">
                <a16:creationId xmlns:a16="http://schemas.microsoft.com/office/drawing/2014/main" id="{AEEA06B4-C98D-A44A-A237-84A209FD3A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400" y="0"/>
            <a:ext cx="1555200" cy="1628145"/>
          </a:xfrm>
          <a:prstGeom prst="rect">
            <a:avLst/>
          </a:prstGeom>
        </p:spPr>
      </p:pic>
      <p:pic>
        <p:nvPicPr>
          <p:cNvPr id="13" name="Afbeelding 12">
            <a:extLst>
              <a:ext uri="{FF2B5EF4-FFF2-40B4-BE49-F238E27FC236}">
                <a16:creationId xmlns:a16="http://schemas.microsoft.com/office/drawing/2014/main" id="{A9293E38-C0D2-1C45-8F57-EF34798714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8971" y="3365500"/>
            <a:ext cx="812800" cy="63500"/>
          </a:xfrm>
          <a:prstGeom prst="rect">
            <a:avLst/>
          </a:prstGeom>
        </p:spPr>
      </p:pic>
      <p:sp>
        <p:nvSpPr>
          <p:cNvPr id="15" name="Tekstvak 14">
            <a:extLst>
              <a:ext uri="{FF2B5EF4-FFF2-40B4-BE49-F238E27FC236}">
                <a16:creationId xmlns:a16="http://schemas.microsoft.com/office/drawing/2014/main" id="{F5FBEB4E-C52E-4342-9579-C4E930BDEA11}"/>
              </a:ext>
            </a:extLst>
          </p:cNvPr>
          <p:cNvSpPr txBox="1"/>
          <p:nvPr userDrawn="1"/>
        </p:nvSpPr>
        <p:spPr>
          <a:xfrm>
            <a:off x="12444800" y="1"/>
            <a:ext cx="2400311" cy="1620000"/>
          </a:xfrm>
          <a:prstGeom prst="rect">
            <a:avLst/>
          </a:prstGeom>
          <a:solidFill>
            <a:schemeClr val="bg1"/>
          </a:solidFill>
        </p:spPr>
        <p:txBody>
          <a:bodyPr wrap="square" rtlCol="0">
            <a:noAutofit/>
          </a:bodyPr>
          <a:lstStyle/>
          <a:p>
            <a:r>
              <a:rPr lang="nl-NL" sz="1200" b="1" dirty="0">
                <a:solidFill>
                  <a:schemeClr val="bg1">
                    <a:lumMod val="50000"/>
                  </a:schemeClr>
                </a:solidFill>
              </a:rPr>
              <a:t>Afbeelding wijzigen</a:t>
            </a:r>
          </a:p>
          <a:p>
            <a:r>
              <a:rPr lang="nl-NL" sz="1200" dirty="0">
                <a:solidFill>
                  <a:schemeClr val="bg1">
                    <a:lumMod val="50000"/>
                  </a:schemeClr>
                </a:solidFill>
              </a:rPr>
              <a:t>- Selecteer: ‘Beeld’ – ‘</a:t>
            </a:r>
            <a:r>
              <a:rPr lang="nl-NL" sz="1200" dirty="0" err="1">
                <a:solidFill>
                  <a:schemeClr val="bg1">
                    <a:lumMod val="50000"/>
                  </a:schemeClr>
                </a:solidFill>
              </a:rPr>
              <a:t>Diamodel</a:t>
            </a:r>
            <a:r>
              <a:rPr lang="nl-NL" sz="1200" dirty="0">
                <a:solidFill>
                  <a:schemeClr val="bg1">
                    <a:lumMod val="50000"/>
                  </a:schemeClr>
                </a:solidFill>
              </a:rPr>
              <a:t>’</a:t>
            </a:r>
            <a:br>
              <a:rPr lang="nl-NL" sz="1200" dirty="0">
                <a:solidFill>
                  <a:schemeClr val="bg1">
                    <a:lumMod val="50000"/>
                  </a:schemeClr>
                </a:solidFill>
              </a:rPr>
            </a:br>
            <a:r>
              <a:rPr lang="nl-NL" sz="1200" dirty="0">
                <a:solidFill>
                  <a:schemeClr val="bg1">
                    <a:lumMod val="50000"/>
                  </a:schemeClr>
                </a:solidFill>
              </a:rPr>
              <a:t>- Selecteer betreffende dia </a:t>
            </a:r>
            <a:br>
              <a:rPr lang="nl-NL" sz="1200" dirty="0">
                <a:solidFill>
                  <a:schemeClr val="bg1">
                    <a:lumMod val="50000"/>
                  </a:schemeClr>
                </a:solidFill>
              </a:rPr>
            </a:br>
            <a:r>
              <a:rPr lang="nl-NL" sz="1200" dirty="0">
                <a:solidFill>
                  <a:schemeClr val="bg1">
                    <a:lumMod val="50000"/>
                  </a:schemeClr>
                </a:solidFill>
              </a:rPr>
              <a:t>- Selecteer de afbeelding, click en houdt tegelijk de ‘control’-knop in (of rechter muisknop) en selecteer ‘Afbeelding wijzigen’.</a:t>
            </a:r>
          </a:p>
          <a:p>
            <a:r>
              <a:rPr lang="nl-NL" sz="1200" dirty="0">
                <a:solidFill>
                  <a:schemeClr val="bg1">
                    <a:lumMod val="50000"/>
                  </a:schemeClr>
                </a:solidFill>
              </a:rPr>
              <a:t>- Sluit ’</a:t>
            </a:r>
            <a:r>
              <a:rPr lang="nl-NL" sz="1200" dirty="0" err="1">
                <a:solidFill>
                  <a:schemeClr val="bg1">
                    <a:lumMod val="50000"/>
                  </a:schemeClr>
                </a:solidFill>
              </a:rPr>
              <a:t>Diamodel</a:t>
            </a:r>
            <a:r>
              <a:rPr lang="nl-NL" sz="1200" dirty="0">
                <a:solidFill>
                  <a:schemeClr val="bg1">
                    <a:lumMod val="50000"/>
                  </a:schemeClr>
                </a:solidFill>
              </a:rPr>
              <a:t>’ af.</a:t>
            </a:r>
          </a:p>
        </p:txBody>
      </p:sp>
    </p:spTree>
    <p:extLst>
      <p:ext uri="{BB962C8B-B14F-4D97-AF65-F5344CB8AC3E}">
        <p14:creationId xmlns:p14="http://schemas.microsoft.com/office/powerpoint/2010/main" val="153423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ge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ECA58D2-6C8E-0D48-A99B-5F8E54AE9B9C}"/>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621A02E0-BF85-1448-9643-6E686AA3CD67}"/>
              </a:ext>
            </a:extLst>
          </p:cNvPr>
          <p:cNvSpPr>
            <a:spLocks noGrp="1"/>
          </p:cNvSpPr>
          <p:nvPr>
            <p:ph type="sldNum" sz="quarter" idx="12"/>
          </p:nvPr>
        </p:nvSpPr>
        <p:spPr>
          <a:xfrm>
            <a:off x="813600" y="6495143"/>
            <a:ext cx="571914" cy="210457"/>
          </a:xfrm>
          <a:prstGeom prst="rect">
            <a:avLst/>
          </a:prstGeom>
        </p:spPr>
        <p:txBody>
          <a:bodyPr/>
          <a:lstStyle/>
          <a:p>
            <a:fld id="{79A4B00E-0714-1949-A3F4-C14EDF8D978A}" type="slidenum">
              <a:rPr lang="nl-NL" smtClean="0"/>
              <a:t>‹nr.›</a:t>
            </a:fld>
            <a:endParaRPr lang="nl-NL"/>
          </a:p>
        </p:txBody>
      </p:sp>
    </p:spTree>
    <p:extLst>
      <p:ext uri="{BB962C8B-B14F-4D97-AF65-F5344CB8AC3E}">
        <p14:creationId xmlns:p14="http://schemas.microsoft.com/office/powerpoint/2010/main" val="106047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ekst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6261168-3CC0-E64E-9287-C0E292B4DFB3}"/>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13402B8-9777-264F-83BE-D2906CE8B0D2}"/>
              </a:ext>
            </a:extLst>
          </p:cNvPr>
          <p:cNvSpPr>
            <a:spLocks noGrp="1"/>
          </p:cNvSpPr>
          <p:nvPr>
            <p:ph type="title"/>
          </p:nvPr>
        </p:nvSpPr>
        <p:spPr/>
        <p:txBody>
          <a:bodyPr/>
          <a:lstStyle>
            <a:lvl1pPr>
              <a:defRPr>
                <a:solidFill>
                  <a:schemeClr val="accent3"/>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C90E385C-64FF-9F4A-BE67-01BE6451178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16FD781C-74D9-114B-A004-B1B90C1384F5}"/>
              </a:ext>
            </a:extLst>
          </p:cNvPr>
          <p:cNvSpPr>
            <a:spLocks noGrp="1"/>
          </p:cNvSpPr>
          <p:nvPr>
            <p:ph type="sldNum" sz="quarter" idx="12"/>
          </p:nvPr>
        </p:nvSpPr>
        <p:spPr>
          <a:xfrm>
            <a:off x="813599" y="6495143"/>
            <a:ext cx="1298229" cy="210457"/>
          </a:xfrm>
          <a:prstGeom prst="rect">
            <a:avLst/>
          </a:prstGeom>
        </p:spPr>
        <p:txBody>
          <a:bodyPr/>
          <a:lstStyle/>
          <a:p>
            <a:fld id="{79A4B00E-0714-1949-A3F4-C14EDF8D978A}" type="slidenum">
              <a:rPr lang="nl-NL" smtClean="0"/>
              <a:t>‹nr.›</a:t>
            </a:fld>
            <a:endParaRPr lang="nl-NL"/>
          </a:p>
        </p:txBody>
      </p:sp>
      <p:pic>
        <p:nvPicPr>
          <p:cNvPr id="11" name="Afbeelding 10">
            <a:extLst>
              <a:ext uri="{FF2B5EF4-FFF2-40B4-BE49-F238E27FC236}">
                <a16:creationId xmlns:a16="http://schemas.microsoft.com/office/drawing/2014/main" id="{B10CBB2F-A068-764C-86D9-6014FEDE9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2800" y="223200"/>
            <a:ext cx="812983" cy="889200"/>
          </a:xfrm>
          <a:prstGeom prst="rect">
            <a:avLst/>
          </a:prstGeom>
        </p:spPr>
      </p:pic>
      <p:pic>
        <p:nvPicPr>
          <p:cNvPr id="9" name="Afbeelding 8">
            <a:extLst>
              <a:ext uri="{FF2B5EF4-FFF2-40B4-BE49-F238E27FC236}">
                <a16:creationId xmlns:a16="http://schemas.microsoft.com/office/drawing/2014/main" id="{1F07CB51-DFD1-F343-84A1-DECFFE5A24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00600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ekst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6261168-3CC0-E64E-9287-C0E292B4DFB3}"/>
              </a:ext>
            </a:extLst>
          </p:cNvPr>
          <p:cNvSpPr/>
          <p:nvPr userDrawn="1"/>
        </p:nvSpPr>
        <p:spPr>
          <a:xfrm>
            <a:off x="0" y="1268412"/>
            <a:ext cx="12192000" cy="5589587"/>
          </a:xfrm>
          <a:prstGeom prst="rect">
            <a:avLst/>
          </a:prstGeom>
          <a:solidFill>
            <a:srgbClr val="F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13402B8-9777-264F-83BE-D2906CE8B0D2}"/>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C90E385C-64FF-9F4A-BE67-01BE6451178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16FD781C-74D9-114B-A004-B1B90C1384F5}"/>
              </a:ext>
            </a:extLst>
          </p:cNvPr>
          <p:cNvSpPr>
            <a:spLocks noGrp="1"/>
          </p:cNvSpPr>
          <p:nvPr>
            <p:ph type="sldNum" sz="quarter" idx="12"/>
          </p:nvPr>
        </p:nvSpPr>
        <p:spPr>
          <a:xfrm>
            <a:off x="813599" y="6495143"/>
            <a:ext cx="1298229" cy="210457"/>
          </a:xfrm>
          <a:prstGeom prst="rect">
            <a:avLst/>
          </a:prstGeom>
        </p:spPr>
        <p:txBody>
          <a:bodyPr/>
          <a:lstStyle/>
          <a:p>
            <a:fld id="{79A4B00E-0714-1949-A3F4-C14EDF8D978A}" type="slidenum">
              <a:rPr lang="nl-NL" smtClean="0"/>
              <a:t>‹nr.›</a:t>
            </a:fld>
            <a:endParaRPr lang="nl-NL"/>
          </a:p>
        </p:txBody>
      </p:sp>
      <p:pic>
        <p:nvPicPr>
          <p:cNvPr id="11" name="Afbeelding 10">
            <a:extLst>
              <a:ext uri="{FF2B5EF4-FFF2-40B4-BE49-F238E27FC236}">
                <a16:creationId xmlns:a16="http://schemas.microsoft.com/office/drawing/2014/main" id="{B10CBB2F-A068-764C-86D9-6014FEDE9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2800" y="223200"/>
            <a:ext cx="812983" cy="889200"/>
          </a:xfrm>
          <a:prstGeom prst="rect">
            <a:avLst/>
          </a:prstGeom>
        </p:spPr>
      </p:pic>
      <p:pic>
        <p:nvPicPr>
          <p:cNvPr id="9" name="Afbeelding 8">
            <a:extLst>
              <a:ext uri="{FF2B5EF4-FFF2-40B4-BE49-F238E27FC236}">
                <a16:creationId xmlns:a16="http://schemas.microsoft.com/office/drawing/2014/main" id="{1F07CB51-DFD1-F343-84A1-DECFFE5A24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21843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ekst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6261168-3CC0-E64E-9287-C0E292B4DFB3}"/>
              </a:ext>
            </a:extLst>
          </p:cNvPr>
          <p:cNvSpPr/>
          <p:nvPr userDrawn="1"/>
        </p:nvSpPr>
        <p:spPr>
          <a:xfrm>
            <a:off x="0" y="1268412"/>
            <a:ext cx="12192000" cy="5589587"/>
          </a:xfrm>
          <a:prstGeom prst="rect">
            <a:avLst/>
          </a:prstGeom>
          <a:solidFill>
            <a:srgbClr val="EA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13402B8-9777-264F-83BE-D2906CE8B0D2}"/>
              </a:ext>
            </a:extLst>
          </p:cNvPr>
          <p:cNvSpPr>
            <a:spLocks noGrp="1"/>
          </p:cNvSpPr>
          <p:nvPr>
            <p:ph type="title"/>
          </p:nvPr>
        </p:nvSpPr>
        <p:spPr/>
        <p:txBody>
          <a:bodyPr/>
          <a:lstStyle>
            <a:lvl1pPr>
              <a:defRPr>
                <a:solidFill>
                  <a:schemeClr val="accent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C90E385C-64FF-9F4A-BE67-01BE6451178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16FD781C-74D9-114B-A004-B1B90C1384F5}"/>
              </a:ext>
            </a:extLst>
          </p:cNvPr>
          <p:cNvSpPr>
            <a:spLocks noGrp="1"/>
          </p:cNvSpPr>
          <p:nvPr>
            <p:ph type="sldNum" sz="quarter" idx="12"/>
          </p:nvPr>
        </p:nvSpPr>
        <p:spPr>
          <a:xfrm>
            <a:off x="813599" y="6495143"/>
            <a:ext cx="1298229" cy="210457"/>
          </a:xfrm>
          <a:prstGeom prst="rect">
            <a:avLst/>
          </a:prstGeom>
        </p:spPr>
        <p:txBody>
          <a:bodyPr/>
          <a:lstStyle/>
          <a:p>
            <a:fld id="{79A4B00E-0714-1949-A3F4-C14EDF8D978A}" type="slidenum">
              <a:rPr lang="nl-NL" smtClean="0"/>
              <a:t>‹nr.›</a:t>
            </a:fld>
            <a:endParaRPr lang="nl-NL"/>
          </a:p>
        </p:txBody>
      </p:sp>
      <p:pic>
        <p:nvPicPr>
          <p:cNvPr id="11" name="Afbeelding 10">
            <a:extLst>
              <a:ext uri="{FF2B5EF4-FFF2-40B4-BE49-F238E27FC236}">
                <a16:creationId xmlns:a16="http://schemas.microsoft.com/office/drawing/2014/main" id="{B10CBB2F-A068-764C-86D9-6014FEDE9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2800" y="223200"/>
            <a:ext cx="812983" cy="889200"/>
          </a:xfrm>
          <a:prstGeom prst="rect">
            <a:avLst/>
          </a:prstGeom>
        </p:spPr>
      </p:pic>
      <p:pic>
        <p:nvPicPr>
          <p:cNvPr id="9" name="Afbeelding 8">
            <a:extLst>
              <a:ext uri="{FF2B5EF4-FFF2-40B4-BE49-F238E27FC236}">
                <a16:creationId xmlns:a16="http://schemas.microsoft.com/office/drawing/2014/main" id="{1F07CB51-DFD1-F343-84A1-DECFFE5A24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29768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foto">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6261168-3CC0-E64E-9287-C0E292B4DFB3}"/>
              </a:ext>
            </a:extLst>
          </p:cNvPr>
          <p:cNvSpPr/>
          <p:nvPr userDrawn="1"/>
        </p:nvSpPr>
        <p:spPr>
          <a:xfrm>
            <a:off x="0" y="1268413"/>
            <a:ext cx="12192000" cy="5589586"/>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2ACE2B27-ECEB-9D40-AB26-8C32DAC4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6655" y="1268413"/>
            <a:ext cx="3675345" cy="5589586"/>
          </a:xfrm>
          <a:prstGeom prst="rect">
            <a:avLst/>
          </a:prstGeom>
        </p:spPr>
      </p:pic>
      <p:sp>
        <p:nvSpPr>
          <p:cNvPr id="2" name="Titel 1">
            <a:extLst>
              <a:ext uri="{FF2B5EF4-FFF2-40B4-BE49-F238E27FC236}">
                <a16:creationId xmlns:a16="http://schemas.microsoft.com/office/drawing/2014/main" id="{A13402B8-9777-264F-83BE-D2906CE8B0D2}"/>
              </a:ext>
            </a:extLst>
          </p:cNvPr>
          <p:cNvSpPr>
            <a:spLocks noGrp="1"/>
          </p:cNvSpPr>
          <p:nvPr>
            <p:ph type="title"/>
          </p:nvPr>
        </p:nvSpPr>
        <p:spPr/>
        <p:txBody>
          <a:bodyPr/>
          <a:lstStyle>
            <a:lvl1pPr>
              <a:defRPr>
                <a:solidFill>
                  <a:schemeClr val="accent3"/>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C90E385C-64FF-9F4A-BE67-01BE64511784}"/>
              </a:ext>
            </a:extLst>
          </p:cNvPr>
          <p:cNvSpPr>
            <a:spLocks noGrp="1"/>
          </p:cNvSpPr>
          <p:nvPr>
            <p:ph idx="1"/>
          </p:nvPr>
        </p:nvSpPr>
        <p:spPr>
          <a:xfrm>
            <a:off x="813600" y="1620000"/>
            <a:ext cx="7315200" cy="466542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a:extLst>
              <a:ext uri="{FF2B5EF4-FFF2-40B4-BE49-F238E27FC236}">
                <a16:creationId xmlns:a16="http://schemas.microsoft.com/office/drawing/2014/main" id="{B10CBB2F-A068-764C-86D9-6014FEDE93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2800" y="223200"/>
            <a:ext cx="812983" cy="889200"/>
          </a:xfrm>
          <a:prstGeom prst="rect">
            <a:avLst/>
          </a:prstGeom>
        </p:spPr>
      </p:pic>
      <p:sp>
        <p:nvSpPr>
          <p:cNvPr id="15" name="Tijdelijke aanduiding voor dianummer 5">
            <a:extLst>
              <a:ext uri="{FF2B5EF4-FFF2-40B4-BE49-F238E27FC236}">
                <a16:creationId xmlns:a16="http://schemas.microsoft.com/office/drawing/2014/main" id="{822FEDDE-D5A3-784C-A3E2-C71F028D541D}"/>
              </a:ext>
            </a:extLst>
          </p:cNvPr>
          <p:cNvSpPr>
            <a:spLocks noGrp="1"/>
          </p:cNvSpPr>
          <p:nvPr>
            <p:ph type="sldNum" sz="quarter" idx="12"/>
          </p:nvPr>
        </p:nvSpPr>
        <p:spPr>
          <a:xfrm>
            <a:off x="813599" y="6495143"/>
            <a:ext cx="1298229" cy="210457"/>
          </a:xfrm>
          <a:prstGeom prst="rect">
            <a:avLst/>
          </a:prstGeom>
        </p:spPr>
        <p:txBody>
          <a:bodyPr/>
          <a:lstStyle/>
          <a:p>
            <a:fld id="{79A4B00E-0714-1949-A3F4-C14EDF8D978A}" type="slidenum">
              <a:rPr lang="nl-NL" smtClean="0"/>
              <a:t>‹nr.›</a:t>
            </a:fld>
            <a:endParaRPr lang="nl-NL"/>
          </a:p>
        </p:txBody>
      </p:sp>
      <p:sp>
        <p:nvSpPr>
          <p:cNvPr id="16" name="Tekstvak 15">
            <a:extLst>
              <a:ext uri="{FF2B5EF4-FFF2-40B4-BE49-F238E27FC236}">
                <a16:creationId xmlns:a16="http://schemas.microsoft.com/office/drawing/2014/main" id="{BED116D7-150F-B74E-A5D7-5549A9C9F9CC}"/>
              </a:ext>
            </a:extLst>
          </p:cNvPr>
          <p:cNvSpPr txBox="1"/>
          <p:nvPr userDrawn="1"/>
        </p:nvSpPr>
        <p:spPr>
          <a:xfrm>
            <a:off x="12444800" y="1"/>
            <a:ext cx="2400311" cy="1620000"/>
          </a:xfrm>
          <a:prstGeom prst="rect">
            <a:avLst/>
          </a:prstGeom>
          <a:solidFill>
            <a:schemeClr val="bg1"/>
          </a:solidFill>
        </p:spPr>
        <p:txBody>
          <a:bodyPr wrap="square" rtlCol="0">
            <a:noAutofit/>
          </a:bodyPr>
          <a:lstStyle/>
          <a:p>
            <a:r>
              <a:rPr lang="nl-NL" sz="1200" b="1" dirty="0">
                <a:solidFill>
                  <a:schemeClr val="bg1">
                    <a:lumMod val="50000"/>
                  </a:schemeClr>
                </a:solidFill>
              </a:rPr>
              <a:t>Afbeelding wijzigen</a:t>
            </a:r>
          </a:p>
          <a:p>
            <a:r>
              <a:rPr lang="nl-NL" sz="1200" dirty="0">
                <a:solidFill>
                  <a:schemeClr val="bg1">
                    <a:lumMod val="50000"/>
                  </a:schemeClr>
                </a:solidFill>
              </a:rPr>
              <a:t>- Selecteer: ‘Beeld’ – ‘</a:t>
            </a:r>
            <a:r>
              <a:rPr lang="nl-NL" sz="1200" dirty="0" err="1">
                <a:solidFill>
                  <a:schemeClr val="bg1">
                    <a:lumMod val="50000"/>
                  </a:schemeClr>
                </a:solidFill>
              </a:rPr>
              <a:t>Diamodel</a:t>
            </a:r>
            <a:r>
              <a:rPr lang="nl-NL" sz="1200" dirty="0">
                <a:solidFill>
                  <a:schemeClr val="bg1">
                    <a:lumMod val="50000"/>
                  </a:schemeClr>
                </a:solidFill>
              </a:rPr>
              <a:t>’</a:t>
            </a:r>
            <a:br>
              <a:rPr lang="nl-NL" sz="1200" dirty="0">
                <a:solidFill>
                  <a:schemeClr val="bg1">
                    <a:lumMod val="50000"/>
                  </a:schemeClr>
                </a:solidFill>
              </a:rPr>
            </a:br>
            <a:r>
              <a:rPr lang="nl-NL" sz="1200" dirty="0">
                <a:solidFill>
                  <a:schemeClr val="bg1">
                    <a:lumMod val="50000"/>
                  </a:schemeClr>
                </a:solidFill>
              </a:rPr>
              <a:t>- Selecteer betreffende dia </a:t>
            </a:r>
            <a:br>
              <a:rPr lang="nl-NL" sz="1200" dirty="0">
                <a:solidFill>
                  <a:schemeClr val="bg1">
                    <a:lumMod val="50000"/>
                  </a:schemeClr>
                </a:solidFill>
              </a:rPr>
            </a:br>
            <a:r>
              <a:rPr lang="nl-NL" sz="1200" dirty="0">
                <a:solidFill>
                  <a:schemeClr val="bg1">
                    <a:lumMod val="50000"/>
                  </a:schemeClr>
                </a:solidFill>
              </a:rPr>
              <a:t>- Selecteer de afbeelding, click en houdt tegelijk de ‘control’-knop in (of rechter muisknop) en selecteer ‘Afbeelding wijzigen’.</a:t>
            </a:r>
          </a:p>
          <a:p>
            <a:r>
              <a:rPr lang="nl-NL" sz="1200" dirty="0">
                <a:solidFill>
                  <a:schemeClr val="bg1">
                    <a:lumMod val="50000"/>
                  </a:schemeClr>
                </a:solidFill>
              </a:rPr>
              <a:t>- Sluit ’</a:t>
            </a:r>
            <a:r>
              <a:rPr lang="nl-NL" sz="1200" dirty="0" err="1">
                <a:solidFill>
                  <a:schemeClr val="bg1">
                    <a:lumMod val="50000"/>
                  </a:schemeClr>
                </a:solidFill>
              </a:rPr>
              <a:t>Diamodel</a:t>
            </a:r>
            <a:r>
              <a:rPr lang="nl-NL" sz="1200" dirty="0">
                <a:solidFill>
                  <a:schemeClr val="bg1">
                    <a:lumMod val="50000"/>
                  </a:schemeClr>
                </a:solidFill>
              </a:rPr>
              <a:t>’ af.</a:t>
            </a:r>
          </a:p>
        </p:txBody>
      </p:sp>
      <p:pic>
        <p:nvPicPr>
          <p:cNvPr id="9" name="Afbeelding 8">
            <a:extLst>
              <a:ext uri="{FF2B5EF4-FFF2-40B4-BE49-F238E27FC236}">
                <a16:creationId xmlns:a16="http://schemas.microsoft.com/office/drawing/2014/main" id="{1F07CB51-DFD1-F343-84A1-DECFFE5A24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15318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ekstdia-2kolom">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35683C1-EFF4-FA40-9889-C15B1FEA4731}"/>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C08D171-302A-D84A-8902-38A80D63A7B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B376732-43EE-264F-8D77-2316584AED1B}"/>
              </a:ext>
            </a:extLst>
          </p:cNvPr>
          <p:cNvSpPr>
            <a:spLocks noGrp="1"/>
          </p:cNvSpPr>
          <p:nvPr>
            <p:ph sz="half" idx="1"/>
          </p:nvPr>
        </p:nvSpPr>
        <p:spPr>
          <a:xfrm>
            <a:off x="803275" y="1825625"/>
            <a:ext cx="5216525"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5E0F94-B55F-CA4B-BB7B-5CC2E42B9F1D}"/>
              </a:ext>
            </a:extLst>
          </p:cNvPr>
          <p:cNvSpPr>
            <a:spLocks noGrp="1"/>
          </p:cNvSpPr>
          <p:nvPr>
            <p:ph sz="half" idx="2"/>
          </p:nvPr>
        </p:nvSpPr>
        <p:spPr>
          <a:xfrm>
            <a:off x="61968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ACF98330-1D84-7944-A60B-EA23E69A7619}"/>
              </a:ext>
            </a:extLst>
          </p:cNvPr>
          <p:cNvSpPr>
            <a:spLocks noGrp="1"/>
          </p:cNvSpPr>
          <p:nvPr>
            <p:ph type="sldNum" sz="quarter" idx="12"/>
          </p:nvPr>
        </p:nvSpPr>
        <p:spPr>
          <a:xfrm>
            <a:off x="813600" y="6495143"/>
            <a:ext cx="571914" cy="210457"/>
          </a:xfrm>
          <a:prstGeom prst="rect">
            <a:avLst/>
          </a:prstGeom>
        </p:spPr>
        <p:txBody>
          <a:bodyPr/>
          <a:lstStyle/>
          <a:p>
            <a:fld id="{79A4B00E-0714-1949-A3F4-C14EDF8D978A}" type="slidenum">
              <a:rPr lang="nl-NL" smtClean="0"/>
              <a:t>‹nr.›</a:t>
            </a:fld>
            <a:endParaRPr lang="nl-NL"/>
          </a:p>
        </p:txBody>
      </p:sp>
    </p:spTree>
    <p:extLst>
      <p:ext uri="{BB962C8B-B14F-4D97-AF65-F5344CB8AC3E}">
        <p14:creationId xmlns:p14="http://schemas.microsoft.com/office/powerpoint/2010/main" val="358563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ekstdia-2kolom-subkop">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47E6912-0AEF-6A43-B5DE-332F74D93F6E}"/>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4CCDADF-0C9C-CA46-9D92-A4B5BCCE536A}"/>
              </a:ext>
            </a:extLst>
          </p:cNvPr>
          <p:cNvSpPr>
            <a:spLocks noGrp="1"/>
          </p:cNvSpPr>
          <p:nvPr>
            <p:ph type="title"/>
          </p:nvPr>
        </p:nvSpPr>
        <p:spPr>
          <a:xfrm>
            <a:off x="803275" y="65313"/>
            <a:ext cx="10515600" cy="987200"/>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CFB92174-5DB2-D948-8146-E39C302732D6}"/>
              </a:ext>
            </a:extLst>
          </p:cNvPr>
          <p:cNvSpPr>
            <a:spLocks noGrp="1"/>
          </p:cNvSpPr>
          <p:nvPr>
            <p:ph type="body" idx="1"/>
          </p:nvPr>
        </p:nvSpPr>
        <p:spPr>
          <a:xfrm>
            <a:off x="803275"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2DD61710-8355-F940-B514-938CDDA1B52D}"/>
              </a:ext>
            </a:extLst>
          </p:cNvPr>
          <p:cNvSpPr>
            <a:spLocks noGrp="1"/>
          </p:cNvSpPr>
          <p:nvPr>
            <p:ph sz="half" idx="2"/>
          </p:nvPr>
        </p:nvSpPr>
        <p:spPr>
          <a:xfrm>
            <a:off x="803275"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6D9FC07-DDBC-AD41-BC8B-A0DB307C4AE9}"/>
              </a:ext>
            </a:extLst>
          </p:cNvPr>
          <p:cNvSpPr>
            <a:spLocks noGrp="1"/>
          </p:cNvSpPr>
          <p:nvPr>
            <p:ph type="body" sz="quarter" idx="3"/>
          </p:nvPr>
        </p:nvSpPr>
        <p:spPr>
          <a:xfrm>
            <a:off x="620553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7D59D84-3109-D84C-8191-DF2E899C82A4}"/>
              </a:ext>
            </a:extLst>
          </p:cNvPr>
          <p:cNvSpPr>
            <a:spLocks noGrp="1"/>
          </p:cNvSpPr>
          <p:nvPr>
            <p:ph sz="quarter" idx="4"/>
          </p:nvPr>
        </p:nvSpPr>
        <p:spPr>
          <a:xfrm>
            <a:off x="6205537"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a:extLst>
              <a:ext uri="{FF2B5EF4-FFF2-40B4-BE49-F238E27FC236}">
                <a16:creationId xmlns:a16="http://schemas.microsoft.com/office/drawing/2014/main" id="{4CAF6D09-163F-704E-AE42-AEF216E4ADB4}"/>
              </a:ext>
            </a:extLst>
          </p:cNvPr>
          <p:cNvSpPr>
            <a:spLocks noGrp="1"/>
          </p:cNvSpPr>
          <p:nvPr>
            <p:ph type="sldNum" sz="quarter" idx="12"/>
          </p:nvPr>
        </p:nvSpPr>
        <p:spPr>
          <a:xfrm>
            <a:off x="813600" y="6495143"/>
            <a:ext cx="571914" cy="210457"/>
          </a:xfrm>
          <a:prstGeom prst="rect">
            <a:avLst/>
          </a:prstGeom>
        </p:spPr>
        <p:txBody>
          <a:bodyPr/>
          <a:lstStyle/>
          <a:p>
            <a:fld id="{79A4B00E-0714-1949-A3F4-C14EDF8D978A}" type="slidenum">
              <a:rPr lang="nl-NL" smtClean="0"/>
              <a:t>‹nr.›</a:t>
            </a:fld>
            <a:endParaRPr lang="nl-NL"/>
          </a:p>
        </p:txBody>
      </p:sp>
    </p:spTree>
    <p:extLst>
      <p:ext uri="{BB962C8B-B14F-4D97-AF65-F5344CB8AC3E}">
        <p14:creationId xmlns:p14="http://schemas.microsoft.com/office/powerpoint/2010/main" val="361057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opdia">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FF77825-F869-6F4F-9F9E-B8B2E5515407}"/>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0038D0C-2A5F-6049-8883-0BC703A8AE4A}"/>
              </a:ext>
            </a:extLst>
          </p:cNvPr>
          <p:cNvSpPr>
            <a:spLocks noGrp="1"/>
          </p:cNvSpPr>
          <p:nvPr>
            <p:ph type="title"/>
          </p:nvPr>
        </p:nvSpPr>
        <p:spPr/>
        <p:txBody>
          <a:bodyPr/>
          <a:lstStyle/>
          <a:p>
            <a:r>
              <a:rPr lang="nl-NL"/>
              <a:t>Klik om stijl te bewerken</a:t>
            </a:r>
          </a:p>
        </p:txBody>
      </p:sp>
      <p:sp>
        <p:nvSpPr>
          <p:cNvPr id="5" name="Tijdelijke aanduiding voor dianummer 4">
            <a:extLst>
              <a:ext uri="{FF2B5EF4-FFF2-40B4-BE49-F238E27FC236}">
                <a16:creationId xmlns:a16="http://schemas.microsoft.com/office/drawing/2014/main" id="{EA811506-8080-BB44-AA13-BFD97A032158}"/>
              </a:ext>
            </a:extLst>
          </p:cNvPr>
          <p:cNvSpPr>
            <a:spLocks noGrp="1"/>
          </p:cNvSpPr>
          <p:nvPr>
            <p:ph type="sldNum" sz="quarter" idx="12"/>
          </p:nvPr>
        </p:nvSpPr>
        <p:spPr>
          <a:xfrm>
            <a:off x="813600" y="6495143"/>
            <a:ext cx="571914" cy="210457"/>
          </a:xfrm>
          <a:prstGeom prst="rect">
            <a:avLst/>
          </a:prstGeom>
        </p:spPr>
        <p:txBody>
          <a:bodyPr/>
          <a:lstStyle/>
          <a:p>
            <a:fld id="{79A4B00E-0714-1949-A3F4-C14EDF8D978A}" type="slidenum">
              <a:rPr lang="nl-NL" smtClean="0"/>
              <a:t>‹nr.›</a:t>
            </a:fld>
            <a:endParaRPr lang="nl-NL"/>
          </a:p>
        </p:txBody>
      </p:sp>
    </p:spTree>
    <p:extLst>
      <p:ext uri="{BB962C8B-B14F-4D97-AF65-F5344CB8AC3E}">
        <p14:creationId xmlns:p14="http://schemas.microsoft.com/office/powerpoint/2010/main" val="247667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ge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ECA58D2-6C8E-0D48-A99B-5F8E54AE9B9C}"/>
              </a:ext>
            </a:extLst>
          </p:cNvPr>
          <p:cNvSpPr/>
          <p:nvPr userDrawn="1"/>
        </p:nvSpPr>
        <p:spPr>
          <a:xfrm>
            <a:off x="0" y="1268412"/>
            <a:ext cx="12192000" cy="5589587"/>
          </a:xfrm>
          <a:prstGeom prst="rect">
            <a:avLst/>
          </a:prstGeom>
          <a:solidFill>
            <a:srgbClr val="F0F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621A02E0-BF85-1448-9643-6E686AA3CD67}"/>
              </a:ext>
            </a:extLst>
          </p:cNvPr>
          <p:cNvSpPr>
            <a:spLocks noGrp="1"/>
          </p:cNvSpPr>
          <p:nvPr>
            <p:ph type="sldNum" sz="quarter" idx="12"/>
          </p:nvPr>
        </p:nvSpPr>
        <p:spPr>
          <a:xfrm>
            <a:off x="813600" y="6495143"/>
            <a:ext cx="571914" cy="210457"/>
          </a:xfrm>
          <a:prstGeom prst="rect">
            <a:avLst/>
          </a:prstGeom>
        </p:spPr>
        <p:txBody>
          <a:bodyPr/>
          <a:lstStyle/>
          <a:p>
            <a:fld id="{79A4B00E-0714-1949-A3F4-C14EDF8D978A}" type="slidenum">
              <a:rPr lang="nl-NL" smtClean="0"/>
              <a:t>‹nr.›</a:t>
            </a:fld>
            <a:endParaRPr lang="nl-NL"/>
          </a:p>
        </p:txBody>
      </p:sp>
    </p:spTree>
    <p:extLst>
      <p:ext uri="{BB962C8B-B14F-4D97-AF65-F5344CB8AC3E}">
        <p14:creationId xmlns:p14="http://schemas.microsoft.com/office/powerpoint/2010/main" val="38369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A0B2AC2-A3F2-7B48-B3E6-11D0BCE6CAB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pic>
        <p:nvPicPr>
          <p:cNvPr id="11" name="Afbeelding 10">
            <a:extLst>
              <a:ext uri="{FF2B5EF4-FFF2-40B4-BE49-F238E27FC236}">
                <a16:creationId xmlns:a16="http://schemas.microsoft.com/office/drawing/2014/main" id="{A6976F8F-5CF9-DF4F-B239-FA6EC1C7DAF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72800" y="223200"/>
            <a:ext cx="812983" cy="889200"/>
          </a:xfrm>
          <a:prstGeom prst="rect">
            <a:avLst/>
          </a:prstGeom>
        </p:spPr>
      </p:pic>
      <p:sp>
        <p:nvSpPr>
          <p:cNvPr id="2" name="Tijdelijke aanduiding voor titel 1">
            <a:extLst>
              <a:ext uri="{FF2B5EF4-FFF2-40B4-BE49-F238E27FC236}">
                <a16:creationId xmlns:a16="http://schemas.microsoft.com/office/drawing/2014/main" id="{EF25788E-087D-B842-8F59-160B07F9ADF2}"/>
              </a:ext>
            </a:extLst>
          </p:cNvPr>
          <p:cNvSpPr>
            <a:spLocks noGrp="1"/>
          </p:cNvSpPr>
          <p:nvPr>
            <p:ph type="title"/>
          </p:nvPr>
        </p:nvSpPr>
        <p:spPr>
          <a:xfrm>
            <a:off x="813600" y="0"/>
            <a:ext cx="10564800" cy="105251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D006D3-793E-174A-AC5C-F2219AADACBF}"/>
              </a:ext>
            </a:extLst>
          </p:cNvPr>
          <p:cNvSpPr>
            <a:spLocks noGrp="1"/>
          </p:cNvSpPr>
          <p:nvPr>
            <p:ph type="body" idx="1"/>
          </p:nvPr>
        </p:nvSpPr>
        <p:spPr>
          <a:xfrm>
            <a:off x="813600" y="1620000"/>
            <a:ext cx="10564800" cy="4665429"/>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a:extLst>
              <a:ext uri="{FF2B5EF4-FFF2-40B4-BE49-F238E27FC236}">
                <a16:creationId xmlns:a16="http://schemas.microsoft.com/office/drawing/2014/main" id="{17ABFAED-530B-C147-A6A7-F58FC012FD68}"/>
              </a:ext>
            </a:extLst>
          </p:cNvPr>
          <p:cNvSpPr>
            <a:spLocks noGrp="1"/>
          </p:cNvSpPr>
          <p:nvPr>
            <p:ph type="sldNum" sz="quarter" idx="4"/>
          </p:nvPr>
        </p:nvSpPr>
        <p:spPr>
          <a:xfrm>
            <a:off x="813599" y="6516914"/>
            <a:ext cx="1298229" cy="188686"/>
          </a:xfrm>
          <a:prstGeom prst="rect">
            <a:avLst/>
          </a:prstGeom>
        </p:spPr>
        <p:txBody>
          <a:bodyPr lIns="0" tIns="0" rIns="0" bIns="0" anchor="b" anchorCtr="0"/>
          <a:lstStyle>
            <a:lvl1pPr>
              <a:defRPr sz="1000">
                <a:solidFill>
                  <a:schemeClr val="tx1"/>
                </a:solidFill>
              </a:defRPr>
            </a:lvl1pPr>
          </a:lstStyle>
          <a:p>
            <a:fld id="{79A4B00E-0714-1949-A3F4-C14EDF8D978A}" type="slidenum">
              <a:rPr lang="nl-NL" smtClean="0"/>
              <a:pPr/>
              <a:t>‹nr.›</a:t>
            </a:fld>
            <a:endParaRPr lang="nl-NL" dirty="0"/>
          </a:p>
        </p:txBody>
      </p:sp>
    </p:spTree>
    <p:extLst>
      <p:ext uri="{BB962C8B-B14F-4D97-AF65-F5344CB8AC3E}">
        <p14:creationId xmlns:p14="http://schemas.microsoft.com/office/powerpoint/2010/main" val="41997962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50" r:id="rId5"/>
    <p:sldLayoutId id="2147483652" r:id="rId6"/>
    <p:sldLayoutId id="2147483653" r:id="rId7"/>
    <p:sldLayoutId id="2147483654" r:id="rId8"/>
    <p:sldLayoutId id="2147483655" r:id="rId9"/>
    <p:sldLayoutId id="2147483661" r:id="rId10"/>
  </p:sldLayoutIdLst>
  <p:hf hdr="0" ftr="0" dt="0"/>
  <p:txStyles>
    <p:titleStyle>
      <a:lvl1pPr algn="l" defTabSz="914400" rtl="0" eaLnBrk="1" latinLnBrk="0" hangingPunct="1">
        <a:lnSpc>
          <a:spcPts val="3000"/>
        </a:lnSpc>
        <a:spcBef>
          <a:spcPct val="0"/>
        </a:spcBef>
        <a:buNone/>
        <a:defRPr sz="30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ts val="29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ts val="29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ts val="29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ts val="29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ts val="29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6" userDrawn="1">
          <p15:clr>
            <a:srgbClr val="F26B43"/>
          </p15:clr>
        </p15:guide>
        <p15:guide id="4" pos="7174" userDrawn="1">
          <p15:clr>
            <a:srgbClr val="F26B43"/>
          </p15:clr>
        </p15:guide>
        <p15:guide id="5" orient="horz" pos="799" userDrawn="1">
          <p15:clr>
            <a:srgbClr val="F26B43"/>
          </p15:clr>
        </p15:guide>
        <p15:guide id="6" orient="horz" pos="663" userDrawn="1">
          <p15:clr>
            <a:srgbClr val="F26B43"/>
          </p15:clr>
        </p15:guide>
        <p15:guide id="7"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UbbJY0wueX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secY8L9mgE0"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5FB6A-A756-704D-8BB1-501D3C17F4A4}"/>
              </a:ext>
            </a:extLst>
          </p:cNvPr>
          <p:cNvSpPr>
            <a:spLocks noGrp="1"/>
          </p:cNvSpPr>
          <p:nvPr>
            <p:ph type="ctrTitle"/>
          </p:nvPr>
        </p:nvSpPr>
        <p:spPr/>
        <p:txBody>
          <a:bodyPr/>
          <a:lstStyle/>
          <a:p>
            <a:r>
              <a:rPr lang="nl-NL" dirty="0">
                <a:solidFill>
                  <a:schemeClr val="bg1"/>
                </a:solidFill>
              </a:rPr>
              <a:t>Samenwerken aan </a:t>
            </a:r>
            <a:r>
              <a:rPr lang="nl-NL" dirty="0">
                <a:solidFill>
                  <a:schemeClr val="tx2"/>
                </a:solidFill>
              </a:rPr>
              <a:t>passende</a:t>
            </a:r>
            <a:r>
              <a:rPr lang="nl-NL" dirty="0">
                <a:solidFill>
                  <a:schemeClr val="bg1"/>
                </a:solidFill>
              </a:rPr>
              <a:t> en </a:t>
            </a:r>
            <a:r>
              <a:rPr lang="nl-NL" dirty="0">
                <a:solidFill>
                  <a:schemeClr val="tx2"/>
                </a:solidFill>
              </a:rPr>
              <a:t>betaalbare jeugdhulp </a:t>
            </a:r>
            <a:r>
              <a:rPr lang="nl-NL" dirty="0">
                <a:solidFill>
                  <a:schemeClr val="bg1"/>
                </a:solidFill>
              </a:rPr>
              <a:t>in Holland Rijnland</a:t>
            </a:r>
          </a:p>
        </p:txBody>
      </p:sp>
      <p:sp>
        <p:nvSpPr>
          <p:cNvPr id="3" name="Ondertitel 2">
            <a:extLst>
              <a:ext uri="{FF2B5EF4-FFF2-40B4-BE49-F238E27FC236}">
                <a16:creationId xmlns:a16="http://schemas.microsoft.com/office/drawing/2014/main" id="{8BC15723-635B-8540-80DD-46CC29E1A346}"/>
              </a:ext>
            </a:extLst>
          </p:cNvPr>
          <p:cNvSpPr>
            <a:spLocks noGrp="1"/>
          </p:cNvSpPr>
          <p:nvPr>
            <p:ph type="subTitle" idx="1"/>
          </p:nvPr>
        </p:nvSpPr>
        <p:spPr/>
        <p:txBody>
          <a:bodyPr/>
          <a:lstStyle/>
          <a:p>
            <a:r>
              <a:rPr lang="nl-NL" dirty="0"/>
              <a:t>Voor kinderen en gezinnen die het écht nodig hebben.</a:t>
            </a:r>
          </a:p>
        </p:txBody>
      </p:sp>
    </p:spTree>
    <p:extLst>
      <p:ext uri="{BB962C8B-B14F-4D97-AF65-F5344CB8AC3E}">
        <p14:creationId xmlns:p14="http://schemas.microsoft.com/office/powerpoint/2010/main" val="186178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1FF75-64A9-1C47-B40D-D2106A84A305}"/>
              </a:ext>
            </a:extLst>
          </p:cNvPr>
          <p:cNvSpPr>
            <a:spLocks noGrp="1"/>
          </p:cNvSpPr>
          <p:nvPr>
            <p:ph type="title"/>
          </p:nvPr>
        </p:nvSpPr>
        <p:spPr/>
        <p:txBody>
          <a:bodyPr/>
          <a:lstStyle/>
          <a:p>
            <a:r>
              <a:rPr lang="nl-NL" dirty="0"/>
              <a:t>Inkoopinstrumenten vanaf 2022</a:t>
            </a:r>
          </a:p>
        </p:txBody>
      </p:sp>
      <p:sp>
        <p:nvSpPr>
          <p:cNvPr id="3" name="Tijdelijke aanduiding voor inhoud 2">
            <a:extLst>
              <a:ext uri="{FF2B5EF4-FFF2-40B4-BE49-F238E27FC236}">
                <a16:creationId xmlns:a16="http://schemas.microsoft.com/office/drawing/2014/main" id="{D347919F-796B-6C45-B0AE-AE638F870CC4}"/>
              </a:ext>
            </a:extLst>
          </p:cNvPr>
          <p:cNvSpPr>
            <a:spLocks noGrp="1"/>
          </p:cNvSpPr>
          <p:nvPr>
            <p:ph idx="1"/>
          </p:nvPr>
        </p:nvSpPr>
        <p:spPr>
          <a:xfrm>
            <a:off x="813600" y="1620000"/>
            <a:ext cx="7366840" cy="4665429"/>
          </a:xfrm>
        </p:spPr>
        <p:txBody>
          <a:bodyPr/>
          <a:lstStyle/>
          <a:p>
            <a:pPr>
              <a:spcBef>
                <a:spcPts val="0"/>
              </a:spcBef>
            </a:pPr>
            <a:r>
              <a:rPr lang="nl-NL" i="1" dirty="0"/>
              <a:t>Bekostigingsmodel: </a:t>
            </a:r>
            <a:br>
              <a:rPr lang="nl-NL" i="1" dirty="0"/>
            </a:br>
            <a:r>
              <a:rPr lang="nl-NL" dirty="0"/>
              <a:t>per segment verkennen we welk inspanningsgerichte bekostigingsmodel het beste aansluit  </a:t>
            </a:r>
          </a:p>
          <a:p>
            <a:pPr>
              <a:spcBef>
                <a:spcPts val="0"/>
              </a:spcBef>
            </a:pPr>
            <a:r>
              <a:rPr lang="nl-NL" i="1" dirty="0"/>
              <a:t>Toegangsmanagement</a:t>
            </a:r>
            <a:r>
              <a:rPr lang="nl-NL" dirty="0"/>
              <a:t>:</a:t>
            </a:r>
            <a:br>
              <a:rPr lang="nl-NL" dirty="0"/>
            </a:br>
            <a:r>
              <a:rPr lang="nl-NL" dirty="0"/>
              <a:t>grip op instroom en direct passende hulp; goede triage, diagnose en zoeken naar andere mogelijkheden dan jeugdhulp</a:t>
            </a:r>
          </a:p>
          <a:p>
            <a:pPr>
              <a:spcBef>
                <a:spcPts val="0"/>
              </a:spcBef>
            </a:pPr>
            <a:r>
              <a:rPr lang="nl-NL" i="1" dirty="0"/>
              <a:t>Leveranciersmanagement:</a:t>
            </a:r>
            <a:br>
              <a:rPr lang="nl-NL" i="1" dirty="0"/>
            </a:br>
            <a:r>
              <a:rPr lang="nl-NL" dirty="0"/>
              <a:t>afspraken op de niveaus casus, segment en per jeugdhulpaanbieder</a:t>
            </a:r>
          </a:p>
          <a:p>
            <a:pPr>
              <a:spcBef>
                <a:spcPts val="0"/>
              </a:spcBef>
            </a:pPr>
            <a:r>
              <a:rPr lang="nl-NL" i="1" dirty="0"/>
              <a:t>Contractvorm:</a:t>
            </a:r>
            <a:br>
              <a:rPr lang="nl-NL" dirty="0"/>
            </a:br>
            <a:r>
              <a:rPr lang="nl-NL" dirty="0"/>
              <a:t>proactief sturen op inkoopdoelen en afspraken vanuit de overeenkomst</a:t>
            </a:r>
          </a:p>
        </p:txBody>
      </p:sp>
      <p:sp>
        <p:nvSpPr>
          <p:cNvPr id="4" name="Tijdelijke aanduiding voor dianummer 3">
            <a:extLst>
              <a:ext uri="{FF2B5EF4-FFF2-40B4-BE49-F238E27FC236}">
                <a16:creationId xmlns:a16="http://schemas.microsoft.com/office/drawing/2014/main" id="{5526A0EE-49BF-DA4F-A294-B4AC65F35945}"/>
              </a:ext>
            </a:extLst>
          </p:cNvPr>
          <p:cNvSpPr>
            <a:spLocks noGrp="1"/>
          </p:cNvSpPr>
          <p:nvPr>
            <p:ph type="sldNum" sz="quarter" idx="12"/>
          </p:nvPr>
        </p:nvSpPr>
        <p:spPr/>
        <p:txBody>
          <a:bodyPr/>
          <a:lstStyle/>
          <a:p>
            <a:fld id="{79A4B00E-0714-1949-A3F4-C14EDF8D978A}" type="slidenum">
              <a:rPr lang="nl-NL" smtClean="0"/>
              <a:t>10</a:t>
            </a:fld>
            <a:endParaRPr lang="nl-NL"/>
          </a:p>
        </p:txBody>
      </p:sp>
      <p:pic>
        <p:nvPicPr>
          <p:cNvPr id="6" name="Afbeelding 5">
            <a:extLst>
              <a:ext uri="{FF2B5EF4-FFF2-40B4-BE49-F238E27FC236}">
                <a16:creationId xmlns:a16="http://schemas.microsoft.com/office/drawing/2014/main" id="{F8902102-8F0A-664E-B2DB-119F282DC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6655" y="1268412"/>
            <a:ext cx="3675345" cy="5589587"/>
          </a:xfrm>
          <a:prstGeom prst="rect">
            <a:avLst/>
          </a:prstGeom>
        </p:spPr>
      </p:pic>
      <p:pic>
        <p:nvPicPr>
          <p:cNvPr id="8" name="Afbeelding 7">
            <a:extLst>
              <a:ext uri="{FF2B5EF4-FFF2-40B4-BE49-F238E27FC236}">
                <a16:creationId xmlns:a16="http://schemas.microsoft.com/office/drawing/2014/main" id="{CAB3B395-7362-8A4A-9337-F55FFC7C78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47912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880AA13-CE8B-0041-9113-4C612F7C21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690568C-023F-354E-91DB-89DA17774FAE}"/>
              </a:ext>
            </a:extLst>
          </p:cNvPr>
          <p:cNvSpPr>
            <a:spLocks noGrp="1"/>
          </p:cNvSpPr>
          <p:nvPr>
            <p:ph type="title"/>
          </p:nvPr>
        </p:nvSpPr>
        <p:spPr/>
        <p:txBody>
          <a:bodyPr/>
          <a:lstStyle/>
          <a:p>
            <a:r>
              <a:rPr lang="nl-NL" dirty="0"/>
              <a:t>De 7 segmenten gespecialiseerde jeugdhulp</a:t>
            </a:r>
            <a:br>
              <a:rPr lang="nl-NL" dirty="0"/>
            </a:br>
            <a:r>
              <a:rPr lang="nl-NL" dirty="0"/>
              <a:t>van Holland Rijnland</a:t>
            </a:r>
          </a:p>
        </p:txBody>
      </p:sp>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11</a:t>
            </a:fld>
            <a:endParaRPr lang="nl-NL"/>
          </a:p>
        </p:txBody>
      </p:sp>
    </p:spTree>
    <p:extLst>
      <p:ext uri="{BB962C8B-B14F-4D97-AF65-F5344CB8AC3E}">
        <p14:creationId xmlns:p14="http://schemas.microsoft.com/office/powerpoint/2010/main" val="336291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12</a:t>
            </a:fld>
            <a:endParaRPr lang="nl-NL"/>
          </a:p>
        </p:txBody>
      </p:sp>
      <p:sp>
        <p:nvSpPr>
          <p:cNvPr id="9" name="Titel 1">
            <a:extLst>
              <a:ext uri="{FF2B5EF4-FFF2-40B4-BE49-F238E27FC236}">
                <a16:creationId xmlns:a16="http://schemas.microsoft.com/office/drawing/2014/main" id="{97E5608C-9E02-3241-919A-8824C11E0189}"/>
              </a:ext>
            </a:extLst>
          </p:cNvPr>
          <p:cNvSpPr>
            <a:spLocks noGrp="1"/>
          </p:cNvSpPr>
          <p:nvPr>
            <p:ph type="title"/>
          </p:nvPr>
        </p:nvSpPr>
        <p:spPr>
          <a:xfrm>
            <a:off x="813600" y="0"/>
            <a:ext cx="10564800" cy="1052513"/>
          </a:xfrm>
        </p:spPr>
        <p:txBody>
          <a:bodyPr/>
          <a:lstStyle/>
          <a:p>
            <a:r>
              <a:rPr lang="nl-NL" dirty="0"/>
              <a:t>Segment 1: Behandeling met verblijf</a:t>
            </a:r>
          </a:p>
        </p:txBody>
      </p:sp>
      <p:sp>
        <p:nvSpPr>
          <p:cNvPr id="10" name="Tijdelijke aanduiding voor inhoud 2">
            <a:extLst>
              <a:ext uri="{FF2B5EF4-FFF2-40B4-BE49-F238E27FC236}">
                <a16:creationId xmlns:a16="http://schemas.microsoft.com/office/drawing/2014/main" id="{D803FC91-D10B-1A4F-A0FD-1D1FF81F1268}"/>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Jeugdigen krijgen direct passende hulp op maat geboden (first time right), waarbij als uitgangspunt geldt dat gesloten plaatsingen zoveel mogelijk worden voorkomen.</a:t>
            </a:r>
          </a:p>
          <a:p>
            <a:pPr>
              <a:lnSpc>
                <a:spcPts val="2200"/>
              </a:lnSpc>
              <a:spcBef>
                <a:spcPts val="400"/>
              </a:spcBef>
            </a:pPr>
            <a:r>
              <a:rPr lang="nl-NL" sz="1600" dirty="0"/>
              <a:t>Er is een voldoende dekkend en passend aanbod van verblijfsvoorzieningen en ambulante alternatieven.</a:t>
            </a:r>
          </a:p>
          <a:p>
            <a:pPr>
              <a:lnSpc>
                <a:spcPts val="2200"/>
              </a:lnSpc>
              <a:spcBef>
                <a:spcPts val="400"/>
              </a:spcBef>
            </a:pPr>
            <a:r>
              <a:rPr lang="nl-NL" sz="1600" dirty="0"/>
              <a:t>De opnameduur wordt verkort en de doorstroom naar het segment ‘wonen’ of (intensieve) ambulante hulp wordt versneld.</a:t>
            </a:r>
          </a:p>
          <a:p>
            <a:pPr>
              <a:lnSpc>
                <a:spcPts val="2200"/>
              </a:lnSpc>
              <a:spcBef>
                <a:spcPts val="400"/>
              </a:spcBef>
            </a:pPr>
            <a:r>
              <a:rPr lang="nl-NL" sz="1600" dirty="0"/>
              <a:t>Indien nodig wordt continuïteit van zorg geboden op het moment dat de jeugdige 18 jaar wordt.</a:t>
            </a:r>
          </a:p>
        </p:txBody>
      </p:sp>
      <p:pic>
        <p:nvPicPr>
          <p:cNvPr id="11" name="Afbeelding 10">
            <a:extLst>
              <a:ext uri="{FF2B5EF4-FFF2-40B4-BE49-F238E27FC236}">
                <a16:creationId xmlns:a16="http://schemas.microsoft.com/office/drawing/2014/main" id="{B2BCAFF3-C186-3247-A25F-69D90128FE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948" y="1260314"/>
            <a:ext cx="2692400" cy="2692400"/>
          </a:xfrm>
          <a:prstGeom prst="rect">
            <a:avLst/>
          </a:prstGeom>
        </p:spPr>
      </p:pic>
    </p:spTree>
    <p:extLst>
      <p:ext uri="{BB962C8B-B14F-4D97-AF65-F5344CB8AC3E}">
        <p14:creationId xmlns:p14="http://schemas.microsoft.com/office/powerpoint/2010/main" val="241678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13</a:t>
            </a:fld>
            <a:endParaRPr lang="nl-NL"/>
          </a:p>
        </p:txBody>
      </p:sp>
      <p:sp>
        <p:nvSpPr>
          <p:cNvPr id="12" name="Titel 1">
            <a:extLst>
              <a:ext uri="{FF2B5EF4-FFF2-40B4-BE49-F238E27FC236}">
                <a16:creationId xmlns:a16="http://schemas.microsoft.com/office/drawing/2014/main" id="{3F4AFE6D-5827-A648-BC0C-899D15D0AB97}"/>
              </a:ext>
            </a:extLst>
          </p:cNvPr>
          <p:cNvSpPr>
            <a:spLocks noGrp="1"/>
          </p:cNvSpPr>
          <p:nvPr>
            <p:ph type="title"/>
          </p:nvPr>
        </p:nvSpPr>
        <p:spPr>
          <a:xfrm>
            <a:off x="813600" y="0"/>
            <a:ext cx="10564800" cy="1052513"/>
          </a:xfrm>
        </p:spPr>
        <p:txBody>
          <a:bodyPr/>
          <a:lstStyle/>
          <a:p>
            <a:r>
              <a:rPr lang="nl-NL" dirty="0"/>
              <a:t>Segment 2: Wonen</a:t>
            </a:r>
          </a:p>
        </p:txBody>
      </p:sp>
      <p:sp>
        <p:nvSpPr>
          <p:cNvPr id="13" name="Tijdelijke aanduiding voor inhoud 2">
            <a:extLst>
              <a:ext uri="{FF2B5EF4-FFF2-40B4-BE49-F238E27FC236}">
                <a16:creationId xmlns:a16="http://schemas.microsoft.com/office/drawing/2014/main" id="{44A3D02E-52E8-4C41-B2DE-99FFEB86DF15}"/>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Een jeugdige woont, zoveel als mogelijk, in een gezin.</a:t>
            </a:r>
          </a:p>
          <a:p>
            <a:pPr>
              <a:lnSpc>
                <a:spcPts val="2200"/>
              </a:lnSpc>
              <a:spcBef>
                <a:spcPts val="400"/>
              </a:spcBef>
            </a:pPr>
            <a:r>
              <a:rPr lang="nl-NL" sz="1600" dirty="0"/>
              <a:t>Indien een jeugdige niet thuis kan wonen, woont een jeugdige (zoveel als mogelijk) in een gezinsvorm in de eigen leefomgeving.</a:t>
            </a:r>
          </a:p>
          <a:p>
            <a:pPr>
              <a:lnSpc>
                <a:spcPts val="2200"/>
              </a:lnSpc>
              <a:spcBef>
                <a:spcPts val="400"/>
              </a:spcBef>
            </a:pPr>
            <a:r>
              <a:rPr lang="nl-NL" sz="1600" dirty="0"/>
              <a:t>Een jeugdige zit direct op een passende woonplek en doorplaatsingen worden zoveel mogelijk voorkomen (first time right).</a:t>
            </a:r>
          </a:p>
          <a:p>
            <a:pPr>
              <a:lnSpc>
                <a:spcPts val="2200"/>
              </a:lnSpc>
              <a:spcBef>
                <a:spcPts val="400"/>
              </a:spcBef>
            </a:pPr>
            <a:r>
              <a:rPr lang="nl-NL" sz="1600" dirty="0"/>
              <a:t>Meer flexibel gebruik van woonvoorzieningen. Dat houdt in dat jeugdigen op basis van hun behoefte gebruik maken van de woonvoorziening. Denk bijvoorbeeld aan deeltijdpleegzorg en weekendpleegzorg.</a:t>
            </a:r>
          </a:p>
          <a:p>
            <a:pPr>
              <a:lnSpc>
                <a:spcPts val="2200"/>
              </a:lnSpc>
              <a:spcBef>
                <a:spcPts val="400"/>
              </a:spcBef>
            </a:pPr>
            <a:r>
              <a:rPr lang="nl-NL" sz="1600" dirty="0"/>
              <a:t>Ontwikkelen van meer gezinsgerichte opvang/ pleegzorg. Specifieke aandacht voor jeugdigen die na hun 12de een woonvorm nodig hebben vanwege de tekorten aan woonvoorzieningen voor jeugdigen vanaf 12 jaar.</a:t>
            </a:r>
          </a:p>
          <a:p>
            <a:pPr>
              <a:lnSpc>
                <a:spcPts val="2200"/>
              </a:lnSpc>
              <a:spcBef>
                <a:spcPts val="400"/>
              </a:spcBef>
            </a:pPr>
            <a:r>
              <a:rPr lang="nl-NL" sz="1600" dirty="0"/>
              <a:t>Realiseren passende woonvoorzieningen waarbij de veiligheid en ontwikkeling van jeugdigen centraal staat.</a:t>
            </a:r>
          </a:p>
          <a:p>
            <a:pPr>
              <a:lnSpc>
                <a:spcPts val="2200"/>
              </a:lnSpc>
              <a:spcBef>
                <a:spcPts val="400"/>
              </a:spcBef>
            </a:pPr>
            <a:r>
              <a:rPr lang="nl-NL" sz="1600" dirty="0"/>
              <a:t>Jeugdhulpaanbieders Wonen zetten hun expertise domein overstijgend in.</a:t>
            </a:r>
          </a:p>
        </p:txBody>
      </p:sp>
      <p:pic>
        <p:nvPicPr>
          <p:cNvPr id="14" name="Afbeelding 13">
            <a:extLst>
              <a:ext uri="{FF2B5EF4-FFF2-40B4-BE49-F238E27FC236}">
                <a16:creationId xmlns:a16="http://schemas.microsoft.com/office/drawing/2014/main" id="{1CBA624A-A0B6-6345-BF3F-F63336E4A7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6793" y="1081428"/>
            <a:ext cx="2692400" cy="2692400"/>
          </a:xfrm>
          <a:prstGeom prst="rect">
            <a:avLst/>
          </a:prstGeom>
        </p:spPr>
      </p:pic>
    </p:spTree>
    <p:extLst>
      <p:ext uri="{BB962C8B-B14F-4D97-AF65-F5344CB8AC3E}">
        <p14:creationId xmlns:p14="http://schemas.microsoft.com/office/powerpoint/2010/main" val="269742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14</a:t>
            </a:fld>
            <a:endParaRPr lang="nl-NL"/>
          </a:p>
        </p:txBody>
      </p:sp>
      <p:sp>
        <p:nvSpPr>
          <p:cNvPr id="17" name="Titel 1">
            <a:extLst>
              <a:ext uri="{FF2B5EF4-FFF2-40B4-BE49-F238E27FC236}">
                <a16:creationId xmlns:a16="http://schemas.microsoft.com/office/drawing/2014/main" id="{22E9729A-DA51-014A-BF68-19A610C6490C}"/>
              </a:ext>
            </a:extLst>
          </p:cNvPr>
          <p:cNvSpPr>
            <a:spLocks noGrp="1"/>
          </p:cNvSpPr>
          <p:nvPr>
            <p:ph type="title"/>
          </p:nvPr>
        </p:nvSpPr>
        <p:spPr>
          <a:xfrm>
            <a:off x="813600" y="0"/>
            <a:ext cx="10564800" cy="1052513"/>
          </a:xfrm>
        </p:spPr>
        <p:txBody>
          <a:bodyPr/>
          <a:lstStyle/>
          <a:p>
            <a:r>
              <a:rPr lang="nl-NL" dirty="0"/>
              <a:t>Segment 3: Dagbehandeling- en dagbesteding</a:t>
            </a:r>
          </a:p>
        </p:txBody>
      </p:sp>
      <p:sp>
        <p:nvSpPr>
          <p:cNvPr id="18" name="Tijdelijke aanduiding voor inhoud 2">
            <a:extLst>
              <a:ext uri="{FF2B5EF4-FFF2-40B4-BE49-F238E27FC236}">
                <a16:creationId xmlns:a16="http://schemas.microsoft.com/office/drawing/2014/main" id="{77BEF4DA-033D-AC48-971D-C9659305DE2C}"/>
              </a:ext>
            </a:extLst>
          </p:cNvPr>
          <p:cNvSpPr>
            <a:spLocks noGrp="1"/>
          </p:cNvSpPr>
          <p:nvPr>
            <p:ph idx="1"/>
          </p:nvPr>
        </p:nvSpPr>
        <p:spPr>
          <a:xfrm>
            <a:off x="3205316" y="1620000"/>
            <a:ext cx="8173083" cy="4665429"/>
          </a:xfrm>
        </p:spPr>
        <p:txBody>
          <a:bodyPr/>
          <a:lstStyle/>
          <a:p>
            <a:pPr marL="0" indent="0">
              <a:lnSpc>
                <a:spcPts val="2200"/>
              </a:lnSpc>
              <a:spcBef>
                <a:spcPts val="400"/>
              </a:spcBef>
              <a:buNone/>
            </a:pPr>
            <a:r>
              <a:rPr lang="nl-NL" sz="1600" b="1" dirty="0"/>
              <a:t>Dagbesteding</a:t>
            </a:r>
          </a:p>
          <a:p>
            <a:pPr>
              <a:lnSpc>
                <a:spcPts val="2200"/>
              </a:lnSpc>
              <a:spcBef>
                <a:spcPts val="400"/>
              </a:spcBef>
            </a:pPr>
            <a:r>
              <a:rPr lang="nl-NL" sz="1600" dirty="0"/>
              <a:t>Dagbesteding wordt zoveel mogelijk in de leefomgeving van de jeugdige geboden.</a:t>
            </a:r>
          </a:p>
          <a:p>
            <a:pPr>
              <a:lnSpc>
                <a:spcPts val="2200"/>
              </a:lnSpc>
              <a:spcBef>
                <a:spcPts val="400"/>
              </a:spcBef>
            </a:pPr>
            <a:r>
              <a:rPr lang="nl-NL" sz="1600" dirty="0"/>
              <a:t>Minder jeugdigen maken gebruik van gespecialiseerde dagbesteding. Meer jeugdigen die gebruik maken van specialistische dagbesteding volgen (soms voor een beperkt aantal uur) onderwijs. De zorg wordt in combinatie met onderwijs geboden, zolang er leerbaarheid is, wordt deze benut.</a:t>
            </a:r>
          </a:p>
          <a:p>
            <a:pPr>
              <a:lnSpc>
                <a:spcPts val="2200"/>
              </a:lnSpc>
              <a:spcBef>
                <a:spcPts val="400"/>
              </a:spcBef>
            </a:pPr>
            <a:r>
              <a:rPr lang="nl-NL" sz="1600" dirty="0"/>
              <a:t>De overgang 18-/18+ verloopt soepel.</a:t>
            </a:r>
          </a:p>
          <a:p>
            <a:pPr>
              <a:lnSpc>
                <a:spcPts val="2200"/>
              </a:lnSpc>
              <a:spcBef>
                <a:spcPts val="400"/>
              </a:spcBef>
            </a:pPr>
            <a:endParaRPr lang="nl-NL" sz="1600" dirty="0"/>
          </a:p>
          <a:p>
            <a:pPr marL="0" indent="0">
              <a:lnSpc>
                <a:spcPts val="2200"/>
              </a:lnSpc>
              <a:spcBef>
                <a:spcPts val="400"/>
              </a:spcBef>
              <a:buNone/>
            </a:pPr>
            <a:r>
              <a:rPr lang="nl-NL" sz="1600" b="1" dirty="0"/>
              <a:t>Dagbehandeling</a:t>
            </a:r>
          </a:p>
          <a:p>
            <a:pPr>
              <a:lnSpc>
                <a:spcPts val="2200"/>
              </a:lnSpc>
              <a:spcBef>
                <a:spcPts val="400"/>
              </a:spcBef>
            </a:pPr>
            <a:r>
              <a:rPr lang="nl-NL" sz="1600" dirty="0"/>
              <a:t>De duur van dagbehandeling wordt verkort.</a:t>
            </a:r>
          </a:p>
          <a:p>
            <a:pPr>
              <a:lnSpc>
                <a:spcPts val="2200"/>
              </a:lnSpc>
              <a:spcBef>
                <a:spcPts val="400"/>
              </a:spcBef>
            </a:pPr>
            <a:r>
              <a:rPr lang="nl-NL" sz="1600" dirty="0"/>
              <a:t>Dagbehandeling wordt flexibel ingezet.</a:t>
            </a:r>
          </a:p>
          <a:p>
            <a:pPr>
              <a:lnSpc>
                <a:spcPts val="2200"/>
              </a:lnSpc>
              <a:spcBef>
                <a:spcPts val="400"/>
              </a:spcBef>
            </a:pPr>
            <a:r>
              <a:rPr lang="nl-NL" sz="1600" dirty="0"/>
              <a:t>Dagbehandeling wordt in samenhang met school ingezet en de terugkeer naar school verloopt soepel.</a:t>
            </a:r>
          </a:p>
          <a:p>
            <a:pPr>
              <a:lnSpc>
                <a:spcPts val="2200"/>
              </a:lnSpc>
              <a:spcBef>
                <a:spcPts val="400"/>
              </a:spcBef>
            </a:pPr>
            <a:r>
              <a:rPr lang="nl-NL" sz="1600" dirty="0"/>
              <a:t>De overgang 18-/18+ verloopt soepel.</a:t>
            </a:r>
          </a:p>
        </p:txBody>
      </p:sp>
      <p:pic>
        <p:nvPicPr>
          <p:cNvPr id="19" name="Afbeelding 18">
            <a:extLst>
              <a:ext uri="{FF2B5EF4-FFF2-40B4-BE49-F238E27FC236}">
                <a16:creationId xmlns:a16="http://schemas.microsoft.com/office/drawing/2014/main" id="{265B1613-71FA-DD4E-A753-79F5760CB53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5787" y="1081428"/>
            <a:ext cx="2692400" cy="2692400"/>
          </a:xfrm>
          <a:prstGeom prst="rect">
            <a:avLst/>
          </a:prstGeom>
        </p:spPr>
      </p:pic>
    </p:spTree>
    <p:extLst>
      <p:ext uri="{BB962C8B-B14F-4D97-AF65-F5344CB8AC3E}">
        <p14:creationId xmlns:p14="http://schemas.microsoft.com/office/powerpoint/2010/main" val="84422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15</a:t>
            </a:fld>
            <a:endParaRPr lang="nl-NL"/>
          </a:p>
        </p:txBody>
      </p:sp>
      <p:sp>
        <p:nvSpPr>
          <p:cNvPr id="27" name="Titel 1">
            <a:extLst>
              <a:ext uri="{FF2B5EF4-FFF2-40B4-BE49-F238E27FC236}">
                <a16:creationId xmlns:a16="http://schemas.microsoft.com/office/drawing/2014/main" id="{22007AC9-A4AE-9B49-8577-B24D82C9A6B2}"/>
              </a:ext>
            </a:extLst>
          </p:cNvPr>
          <p:cNvSpPr>
            <a:spLocks noGrp="1"/>
          </p:cNvSpPr>
          <p:nvPr>
            <p:ph type="title"/>
          </p:nvPr>
        </p:nvSpPr>
        <p:spPr>
          <a:xfrm>
            <a:off x="813600" y="0"/>
            <a:ext cx="10564800" cy="1052513"/>
          </a:xfrm>
        </p:spPr>
        <p:txBody>
          <a:bodyPr/>
          <a:lstStyle/>
          <a:p>
            <a:r>
              <a:rPr lang="nl-NL" dirty="0"/>
              <a:t>Segment 4: Ambulant</a:t>
            </a:r>
          </a:p>
        </p:txBody>
      </p:sp>
      <p:sp>
        <p:nvSpPr>
          <p:cNvPr id="28" name="Tijdelijke aanduiding voor inhoud 2">
            <a:extLst>
              <a:ext uri="{FF2B5EF4-FFF2-40B4-BE49-F238E27FC236}">
                <a16:creationId xmlns:a16="http://schemas.microsoft.com/office/drawing/2014/main" id="{615AB019-E79E-1C4A-96E9-4C5E666F8CE5}"/>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Voor de inzet van specialistische ambulante hulp wordt gestreefd naar normalisatie met inzet van passende hulp als uitgangspunt.</a:t>
            </a:r>
          </a:p>
          <a:p>
            <a:pPr>
              <a:lnSpc>
                <a:spcPts val="2200"/>
              </a:lnSpc>
              <a:spcBef>
                <a:spcPts val="400"/>
              </a:spcBef>
            </a:pPr>
            <a:r>
              <a:rPr lang="nl-NL" sz="1600" dirty="0"/>
              <a:t>De behandelduur en begeleidingsduur wordt verkort.</a:t>
            </a:r>
          </a:p>
          <a:p>
            <a:pPr>
              <a:lnSpc>
                <a:spcPts val="2200"/>
              </a:lnSpc>
              <a:spcBef>
                <a:spcPts val="400"/>
              </a:spcBef>
            </a:pPr>
            <a:r>
              <a:rPr lang="nl-NL" sz="1600" dirty="0"/>
              <a:t>Stapeling van zorg wordt zo veel als mogelijk voorkomen.</a:t>
            </a:r>
          </a:p>
        </p:txBody>
      </p:sp>
      <p:pic>
        <p:nvPicPr>
          <p:cNvPr id="29" name="Afbeelding 28">
            <a:extLst>
              <a:ext uri="{FF2B5EF4-FFF2-40B4-BE49-F238E27FC236}">
                <a16:creationId xmlns:a16="http://schemas.microsoft.com/office/drawing/2014/main" id="{3F57383D-E660-834C-8AAF-83696261E5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3887" y="1052513"/>
            <a:ext cx="2616200" cy="2692400"/>
          </a:xfrm>
          <a:prstGeom prst="rect">
            <a:avLst/>
          </a:prstGeom>
        </p:spPr>
      </p:pic>
    </p:spTree>
    <p:extLst>
      <p:ext uri="{BB962C8B-B14F-4D97-AF65-F5344CB8AC3E}">
        <p14:creationId xmlns:p14="http://schemas.microsoft.com/office/powerpoint/2010/main" val="426425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16</a:t>
            </a:fld>
            <a:endParaRPr lang="nl-NL"/>
          </a:p>
        </p:txBody>
      </p:sp>
      <p:sp>
        <p:nvSpPr>
          <p:cNvPr id="34" name="Titel 1">
            <a:extLst>
              <a:ext uri="{FF2B5EF4-FFF2-40B4-BE49-F238E27FC236}">
                <a16:creationId xmlns:a16="http://schemas.microsoft.com/office/drawing/2014/main" id="{86023897-3FC2-0C46-AAD8-88FEBFA29494}"/>
              </a:ext>
            </a:extLst>
          </p:cNvPr>
          <p:cNvSpPr>
            <a:spLocks noGrp="1"/>
          </p:cNvSpPr>
          <p:nvPr>
            <p:ph type="title"/>
          </p:nvPr>
        </p:nvSpPr>
        <p:spPr>
          <a:xfrm>
            <a:off x="813600" y="0"/>
            <a:ext cx="10564800" cy="1052513"/>
          </a:xfrm>
        </p:spPr>
        <p:txBody>
          <a:bodyPr/>
          <a:lstStyle/>
          <a:p>
            <a:r>
              <a:rPr lang="nl-NL" dirty="0"/>
              <a:t>Segment 5: Jeugdhulp op school (Onderwijs)</a:t>
            </a:r>
          </a:p>
        </p:txBody>
      </p:sp>
      <p:sp>
        <p:nvSpPr>
          <p:cNvPr id="35" name="Tijdelijke aanduiding voor inhoud 2">
            <a:extLst>
              <a:ext uri="{FF2B5EF4-FFF2-40B4-BE49-F238E27FC236}">
                <a16:creationId xmlns:a16="http://schemas.microsoft.com/office/drawing/2014/main" id="{11EFC1C5-B44C-4D44-BCB8-03B4D03BA7FE}"/>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Regulier onderwijs (inclusief MBO): iedere jongere krijgt een passende onderwijsplek.</a:t>
            </a:r>
          </a:p>
          <a:p>
            <a:pPr>
              <a:lnSpc>
                <a:spcPts val="2200"/>
              </a:lnSpc>
              <a:spcBef>
                <a:spcPts val="400"/>
              </a:spcBef>
            </a:pPr>
            <a:r>
              <a:rPr lang="nl-NL" sz="1600" dirty="0"/>
              <a:t>Gespecialiseerd onderwijs: jeugdhulp wordt zo efficiënt mogelijk ingezet.</a:t>
            </a:r>
          </a:p>
        </p:txBody>
      </p:sp>
      <p:pic>
        <p:nvPicPr>
          <p:cNvPr id="36" name="Afbeelding 35">
            <a:extLst>
              <a:ext uri="{FF2B5EF4-FFF2-40B4-BE49-F238E27FC236}">
                <a16:creationId xmlns:a16="http://schemas.microsoft.com/office/drawing/2014/main" id="{1BE6B5E5-C762-8E45-806D-1C2F9AA005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5787" y="1052512"/>
            <a:ext cx="2824882" cy="2376487"/>
          </a:xfrm>
          <a:prstGeom prst="rect">
            <a:avLst/>
          </a:prstGeom>
        </p:spPr>
      </p:pic>
    </p:spTree>
    <p:extLst>
      <p:ext uri="{BB962C8B-B14F-4D97-AF65-F5344CB8AC3E}">
        <p14:creationId xmlns:p14="http://schemas.microsoft.com/office/powerpoint/2010/main" val="341434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17</a:t>
            </a:fld>
            <a:endParaRPr lang="nl-NL"/>
          </a:p>
        </p:txBody>
      </p:sp>
      <p:sp>
        <p:nvSpPr>
          <p:cNvPr id="41" name="Titel 1">
            <a:extLst>
              <a:ext uri="{FF2B5EF4-FFF2-40B4-BE49-F238E27FC236}">
                <a16:creationId xmlns:a16="http://schemas.microsoft.com/office/drawing/2014/main" id="{14C8902A-944E-944D-A90F-D1EF1F3188D7}"/>
              </a:ext>
            </a:extLst>
          </p:cNvPr>
          <p:cNvSpPr>
            <a:spLocks noGrp="1"/>
          </p:cNvSpPr>
          <p:nvPr>
            <p:ph type="title"/>
          </p:nvPr>
        </p:nvSpPr>
        <p:spPr>
          <a:xfrm>
            <a:off x="813600" y="0"/>
            <a:ext cx="10564800" cy="1052513"/>
          </a:xfrm>
        </p:spPr>
        <p:txBody>
          <a:bodyPr/>
          <a:lstStyle/>
          <a:p>
            <a:r>
              <a:rPr lang="nl-NL" dirty="0"/>
              <a:t>Segment 6: Crisis</a:t>
            </a:r>
          </a:p>
        </p:txBody>
      </p:sp>
      <p:sp>
        <p:nvSpPr>
          <p:cNvPr id="42" name="Tijdelijke aanduiding voor inhoud 2">
            <a:extLst>
              <a:ext uri="{FF2B5EF4-FFF2-40B4-BE49-F238E27FC236}">
                <a16:creationId xmlns:a16="http://schemas.microsoft.com/office/drawing/2014/main" id="{43CB1F8B-9CDE-2C4A-AA53-D6145C706A55}"/>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Het zoveel mogelijk voorkomen van crisissituaties.</a:t>
            </a:r>
          </a:p>
          <a:p>
            <a:pPr>
              <a:lnSpc>
                <a:spcPts val="2200"/>
              </a:lnSpc>
              <a:spcBef>
                <a:spcPts val="400"/>
              </a:spcBef>
            </a:pPr>
            <a:r>
              <a:rPr lang="nl-NL" sz="1600" dirty="0"/>
              <a:t>Het realiseren van een éénduidige regionale crisisinfrastructuur, met als doel eenduidige bereikbaarheid, triage en passende toeleiding naar de juiste crisishulp.</a:t>
            </a:r>
          </a:p>
          <a:p>
            <a:pPr>
              <a:lnSpc>
                <a:spcPts val="2200"/>
              </a:lnSpc>
              <a:spcBef>
                <a:spcPts val="400"/>
              </a:spcBef>
            </a:pPr>
            <a:r>
              <a:rPr lang="nl-NL" sz="1600" dirty="0"/>
              <a:t>Jeugdigen worden ook in een crisissituatie zoveel mogelijk in hun eigen omgeving behandeld en begeleid.</a:t>
            </a:r>
          </a:p>
        </p:txBody>
      </p:sp>
      <p:pic>
        <p:nvPicPr>
          <p:cNvPr id="43" name="Afbeelding 42">
            <a:extLst>
              <a:ext uri="{FF2B5EF4-FFF2-40B4-BE49-F238E27FC236}">
                <a16:creationId xmlns:a16="http://schemas.microsoft.com/office/drawing/2014/main" id="{E77CDD19-B6A7-EB46-BC50-8A200821AAF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1829" y="1052512"/>
            <a:ext cx="2547681" cy="2547681"/>
          </a:xfrm>
          <a:prstGeom prst="rect">
            <a:avLst/>
          </a:prstGeom>
        </p:spPr>
      </p:pic>
    </p:spTree>
    <p:extLst>
      <p:ext uri="{BB962C8B-B14F-4D97-AF65-F5344CB8AC3E}">
        <p14:creationId xmlns:p14="http://schemas.microsoft.com/office/powerpoint/2010/main" val="188030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4D343C1-D5B6-E04D-812D-B7E53435186C}"/>
              </a:ext>
            </a:extLst>
          </p:cNvPr>
          <p:cNvSpPr>
            <a:spLocks noGrp="1"/>
          </p:cNvSpPr>
          <p:nvPr>
            <p:ph type="sldNum" sz="quarter" idx="12"/>
          </p:nvPr>
        </p:nvSpPr>
        <p:spPr/>
        <p:txBody>
          <a:bodyPr/>
          <a:lstStyle/>
          <a:p>
            <a:fld id="{79A4B00E-0714-1949-A3F4-C14EDF8D978A}" type="slidenum">
              <a:rPr lang="nl-NL" smtClean="0"/>
              <a:t>18</a:t>
            </a:fld>
            <a:endParaRPr lang="nl-NL"/>
          </a:p>
        </p:txBody>
      </p:sp>
      <p:sp>
        <p:nvSpPr>
          <p:cNvPr id="48" name="Titel 1">
            <a:extLst>
              <a:ext uri="{FF2B5EF4-FFF2-40B4-BE49-F238E27FC236}">
                <a16:creationId xmlns:a16="http://schemas.microsoft.com/office/drawing/2014/main" id="{7B3BEE99-2A6A-2949-985D-8F0376C6CA1D}"/>
              </a:ext>
            </a:extLst>
          </p:cNvPr>
          <p:cNvSpPr>
            <a:spLocks noGrp="1"/>
          </p:cNvSpPr>
          <p:nvPr>
            <p:ph type="title"/>
          </p:nvPr>
        </p:nvSpPr>
        <p:spPr>
          <a:xfrm>
            <a:off x="813600" y="0"/>
            <a:ext cx="10564800" cy="1052513"/>
          </a:xfrm>
        </p:spPr>
        <p:txBody>
          <a:bodyPr/>
          <a:lstStyle/>
          <a:p>
            <a:r>
              <a:rPr lang="nl-NL" dirty="0"/>
              <a:t>Segment 7: Veiligheid</a:t>
            </a:r>
          </a:p>
        </p:txBody>
      </p:sp>
      <p:sp>
        <p:nvSpPr>
          <p:cNvPr id="49" name="Tijdelijke aanduiding voor inhoud 2">
            <a:extLst>
              <a:ext uri="{FF2B5EF4-FFF2-40B4-BE49-F238E27FC236}">
                <a16:creationId xmlns:a16="http://schemas.microsoft.com/office/drawing/2014/main" id="{D286DC78-C283-B04C-9A28-BD91EBF23E50}"/>
              </a:ext>
            </a:extLst>
          </p:cNvPr>
          <p:cNvSpPr>
            <a:spLocks noGrp="1"/>
          </p:cNvSpPr>
          <p:nvPr>
            <p:ph idx="1"/>
          </p:nvPr>
        </p:nvSpPr>
        <p:spPr>
          <a:xfrm>
            <a:off x="3205316" y="1620000"/>
            <a:ext cx="8173083" cy="4665429"/>
          </a:xfrm>
        </p:spPr>
        <p:txBody>
          <a:bodyPr/>
          <a:lstStyle/>
          <a:p>
            <a:pPr>
              <a:lnSpc>
                <a:spcPts val="2200"/>
              </a:lnSpc>
              <a:spcBef>
                <a:spcPts val="400"/>
              </a:spcBef>
            </a:pPr>
            <a:r>
              <a:rPr lang="nl-NL" sz="1600" dirty="0"/>
              <a:t>Realiseren van samenhang tussen de gemeentelijke toegang, de veiligheidsketen en het beschikbare Jeugdhulp aanbod bij de </a:t>
            </a:r>
            <a:r>
              <a:rPr lang="nl-NL" sz="1600" dirty="0" err="1"/>
              <a:t>contractering</a:t>
            </a:r>
            <a:r>
              <a:rPr lang="nl-NL" sz="1600" dirty="0"/>
              <a:t> van de </a:t>
            </a:r>
            <a:r>
              <a:rPr lang="nl-NL" sz="1600" dirty="0" err="1"/>
              <a:t>GI’s</a:t>
            </a:r>
            <a:r>
              <a:rPr lang="nl-NL" sz="1600" dirty="0"/>
              <a:t> in een veranderend zorglandschap.</a:t>
            </a:r>
          </a:p>
          <a:p>
            <a:pPr>
              <a:lnSpc>
                <a:spcPts val="2200"/>
              </a:lnSpc>
              <a:spcBef>
                <a:spcPts val="400"/>
              </a:spcBef>
            </a:pPr>
            <a:r>
              <a:rPr lang="nl-NL" sz="1600" dirty="0"/>
              <a:t>Betere samenwerking en heldere afspraken tussen gemeentelijke toegang en </a:t>
            </a:r>
            <a:r>
              <a:rPr lang="nl-NL" sz="1600" dirty="0" err="1"/>
              <a:t>GI’s</a:t>
            </a:r>
            <a:r>
              <a:rPr lang="nl-NL" sz="1600" dirty="0"/>
              <a:t> zodat eerder afstemming plaatsvindt over de in te zetten zorg (expertise naar voren).</a:t>
            </a:r>
          </a:p>
          <a:p>
            <a:pPr>
              <a:lnSpc>
                <a:spcPts val="2200"/>
              </a:lnSpc>
              <a:spcBef>
                <a:spcPts val="400"/>
              </a:spcBef>
            </a:pPr>
            <a:r>
              <a:rPr lang="nl-NL" sz="1600" dirty="0"/>
              <a:t>Meer verbinding met de ouderproblematiek → gezinsgerichte aanpak en doorbreken van patronen waardoor ook minder recidive plaatsvindt en wordt genormaliseerd en duurzame veiligheid wordt gerealiseerd.</a:t>
            </a:r>
          </a:p>
        </p:txBody>
      </p:sp>
      <p:pic>
        <p:nvPicPr>
          <p:cNvPr id="50" name="Afbeelding 49">
            <a:extLst>
              <a:ext uri="{FF2B5EF4-FFF2-40B4-BE49-F238E27FC236}">
                <a16:creationId xmlns:a16="http://schemas.microsoft.com/office/drawing/2014/main" id="{B2074F63-285D-9C48-9B29-5E408F60702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8491" y="1052513"/>
            <a:ext cx="2792361" cy="2792361"/>
          </a:xfrm>
          <a:prstGeom prst="rect">
            <a:avLst/>
          </a:prstGeom>
        </p:spPr>
      </p:pic>
    </p:spTree>
    <p:extLst>
      <p:ext uri="{BB962C8B-B14F-4D97-AF65-F5344CB8AC3E}">
        <p14:creationId xmlns:p14="http://schemas.microsoft.com/office/powerpoint/2010/main" val="381116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1FF75-64A9-1C47-B40D-D2106A84A305}"/>
              </a:ext>
            </a:extLst>
          </p:cNvPr>
          <p:cNvSpPr>
            <a:spLocks noGrp="1"/>
          </p:cNvSpPr>
          <p:nvPr>
            <p:ph type="title"/>
          </p:nvPr>
        </p:nvSpPr>
        <p:spPr/>
        <p:txBody>
          <a:bodyPr/>
          <a:lstStyle/>
          <a:p>
            <a:r>
              <a:rPr lang="nl-NL" dirty="0"/>
              <a:t>Resultaten voor doelgroepen</a:t>
            </a:r>
          </a:p>
        </p:txBody>
      </p:sp>
      <p:sp>
        <p:nvSpPr>
          <p:cNvPr id="3" name="Tijdelijke aanduiding voor inhoud 2">
            <a:extLst>
              <a:ext uri="{FF2B5EF4-FFF2-40B4-BE49-F238E27FC236}">
                <a16:creationId xmlns:a16="http://schemas.microsoft.com/office/drawing/2014/main" id="{D347919F-796B-6C45-B0AE-AE638F870CC4}"/>
              </a:ext>
            </a:extLst>
          </p:cNvPr>
          <p:cNvSpPr>
            <a:spLocks noGrp="1"/>
          </p:cNvSpPr>
          <p:nvPr>
            <p:ph idx="1"/>
          </p:nvPr>
        </p:nvSpPr>
        <p:spPr>
          <a:xfrm>
            <a:off x="813600" y="1620000"/>
            <a:ext cx="7366840" cy="4665429"/>
          </a:xfrm>
        </p:spPr>
        <p:txBody>
          <a:bodyPr/>
          <a:lstStyle/>
          <a:p>
            <a:pPr>
              <a:spcBef>
                <a:spcPts val="0"/>
              </a:spcBef>
            </a:pPr>
            <a:r>
              <a:rPr lang="nl-NL" dirty="0"/>
              <a:t>Wat merken doelgroepen ervan?</a:t>
            </a:r>
          </a:p>
        </p:txBody>
      </p:sp>
      <p:sp>
        <p:nvSpPr>
          <p:cNvPr id="4" name="Tijdelijke aanduiding voor dianummer 3">
            <a:extLst>
              <a:ext uri="{FF2B5EF4-FFF2-40B4-BE49-F238E27FC236}">
                <a16:creationId xmlns:a16="http://schemas.microsoft.com/office/drawing/2014/main" id="{5526A0EE-49BF-DA4F-A294-B4AC65F35945}"/>
              </a:ext>
            </a:extLst>
          </p:cNvPr>
          <p:cNvSpPr>
            <a:spLocks noGrp="1"/>
          </p:cNvSpPr>
          <p:nvPr>
            <p:ph type="sldNum" sz="quarter" idx="12"/>
          </p:nvPr>
        </p:nvSpPr>
        <p:spPr/>
        <p:txBody>
          <a:bodyPr/>
          <a:lstStyle/>
          <a:p>
            <a:fld id="{79A4B00E-0714-1949-A3F4-C14EDF8D978A}" type="slidenum">
              <a:rPr lang="nl-NL" smtClean="0"/>
              <a:t>19</a:t>
            </a:fld>
            <a:endParaRPr lang="nl-NL"/>
          </a:p>
        </p:txBody>
      </p:sp>
      <p:grpSp>
        <p:nvGrpSpPr>
          <p:cNvPr id="15" name="Groep 14">
            <a:extLst>
              <a:ext uri="{FF2B5EF4-FFF2-40B4-BE49-F238E27FC236}">
                <a16:creationId xmlns:a16="http://schemas.microsoft.com/office/drawing/2014/main" id="{BE5042F9-D38A-9A43-B507-32FB9347D09C}"/>
              </a:ext>
            </a:extLst>
          </p:cNvPr>
          <p:cNvGrpSpPr/>
          <p:nvPr/>
        </p:nvGrpSpPr>
        <p:grpSpPr>
          <a:xfrm>
            <a:off x="961082" y="2289415"/>
            <a:ext cx="3630607" cy="2733914"/>
            <a:chOff x="803766" y="2415596"/>
            <a:chExt cx="3630607" cy="2733914"/>
          </a:xfrm>
        </p:grpSpPr>
        <p:sp>
          <p:nvSpPr>
            <p:cNvPr id="10" name="Ovaal 9">
              <a:extLst>
                <a:ext uri="{FF2B5EF4-FFF2-40B4-BE49-F238E27FC236}">
                  <a16:creationId xmlns:a16="http://schemas.microsoft.com/office/drawing/2014/main" id="{2C0DC078-22C9-6047-8DEF-E87EF95E49CB}"/>
                </a:ext>
              </a:extLst>
            </p:cNvPr>
            <p:cNvSpPr/>
            <p:nvPr/>
          </p:nvSpPr>
          <p:spPr>
            <a:xfrm>
              <a:off x="1895955" y="2415596"/>
              <a:ext cx="1565000" cy="15763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2EBA164D-8978-B640-946D-8FA358BC43BD}"/>
                </a:ext>
              </a:extLst>
            </p:cNvPr>
            <p:cNvSpPr/>
            <p:nvPr/>
          </p:nvSpPr>
          <p:spPr>
            <a:xfrm>
              <a:off x="2508187" y="3012017"/>
              <a:ext cx="1926186" cy="1940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Ovaal 11">
              <a:extLst>
                <a:ext uri="{FF2B5EF4-FFF2-40B4-BE49-F238E27FC236}">
                  <a16:creationId xmlns:a16="http://schemas.microsoft.com/office/drawing/2014/main" id="{198B3474-2476-9246-B38D-4F7BEA02A28F}"/>
                </a:ext>
              </a:extLst>
            </p:cNvPr>
            <p:cNvSpPr/>
            <p:nvPr/>
          </p:nvSpPr>
          <p:spPr>
            <a:xfrm>
              <a:off x="1492209" y="3337213"/>
              <a:ext cx="1799304" cy="18122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275928E6-5292-BD43-BF29-9CAE61AC1C0C}"/>
                </a:ext>
              </a:extLst>
            </p:cNvPr>
            <p:cNvSpPr/>
            <p:nvPr/>
          </p:nvSpPr>
          <p:spPr>
            <a:xfrm>
              <a:off x="803766" y="3260569"/>
              <a:ext cx="1536311" cy="1547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0A223EEF-0D9E-8148-8426-37152C5500B5}"/>
                </a:ext>
              </a:extLst>
            </p:cNvPr>
            <p:cNvSpPr/>
            <p:nvPr/>
          </p:nvSpPr>
          <p:spPr>
            <a:xfrm>
              <a:off x="1364608" y="2753534"/>
              <a:ext cx="974137" cy="981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a:extLst>
              <a:ext uri="{FF2B5EF4-FFF2-40B4-BE49-F238E27FC236}">
                <a16:creationId xmlns:a16="http://schemas.microsoft.com/office/drawing/2014/main" id="{63B30B9D-EE5A-9043-AAD6-D41120FF9A98}"/>
              </a:ext>
            </a:extLst>
          </p:cNvPr>
          <p:cNvGrpSpPr/>
          <p:nvPr/>
        </p:nvGrpSpPr>
        <p:grpSpPr>
          <a:xfrm>
            <a:off x="5100335" y="1421756"/>
            <a:ext cx="3630607" cy="2733914"/>
            <a:chOff x="803766" y="2415596"/>
            <a:chExt cx="3630607" cy="2733914"/>
          </a:xfrm>
        </p:grpSpPr>
        <p:sp>
          <p:nvSpPr>
            <p:cNvPr id="17" name="Ovaal 16">
              <a:extLst>
                <a:ext uri="{FF2B5EF4-FFF2-40B4-BE49-F238E27FC236}">
                  <a16:creationId xmlns:a16="http://schemas.microsoft.com/office/drawing/2014/main" id="{DCA8D79C-1196-3D45-AA6E-E3DB57429C30}"/>
                </a:ext>
              </a:extLst>
            </p:cNvPr>
            <p:cNvSpPr/>
            <p:nvPr/>
          </p:nvSpPr>
          <p:spPr>
            <a:xfrm>
              <a:off x="1895955" y="2415596"/>
              <a:ext cx="1565000" cy="15763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C782D21F-276F-D74B-89D9-4A35D85A37F0}"/>
                </a:ext>
              </a:extLst>
            </p:cNvPr>
            <p:cNvSpPr/>
            <p:nvPr/>
          </p:nvSpPr>
          <p:spPr>
            <a:xfrm>
              <a:off x="2508187" y="3012017"/>
              <a:ext cx="1926186" cy="19400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Ovaal 18">
              <a:extLst>
                <a:ext uri="{FF2B5EF4-FFF2-40B4-BE49-F238E27FC236}">
                  <a16:creationId xmlns:a16="http://schemas.microsoft.com/office/drawing/2014/main" id="{633547AC-6D51-DA46-820C-F5545B79BC66}"/>
                </a:ext>
              </a:extLst>
            </p:cNvPr>
            <p:cNvSpPr/>
            <p:nvPr/>
          </p:nvSpPr>
          <p:spPr>
            <a:xfrm>
              <a:off x="1492209" y="3337213"/>
              <a:ext cx="1799304" cy="18122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A8E95AF0-C1E5-B148-84B9-4A2A978B8263}"/>
                </a:ext>
              </a:extLst>
            </p:cNvPr>
            <p:cNvSpPr/>
            <p:nvPr/>
          </p:nvSpPr>
          <p:spPr>
            <a:xfrm>
              <a:off x="803766" y="3260569"/>
              <a:ext cx="1536311" cy="1547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86E35101-0112-0642-B5EE-6E3111436231}"/>
                </a:ext>
              </a:extLst>
            </p:cNvPr>
            <p:cNvSpPr/>
            <p:nvPr/>
          </p:nvSpPr>
          <p:spPr>
            <a:xfrm>
              <a:off x="1364608" y="2753534"/>
              <a:ext cx="974137" cy="981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2" name="Tekstvak 21">
            <a:extLst>
              <a:ext uri="{FF2B5EF4-FFF2-40B4-BE49-F238E27FC236}">
                <a16:creationId xmlns:a16="http://schemas.microsoft.com/office/drawing/2014/main" id="{35CFD247-35EE-9144-BF06-FF387CD3949A}"/>
              </a:ext>
            </a:extLst>
          </p:cNvPr>
          <p:cNvSpPr txBox="1"/>
          <p:nvPr/>
        </p:nvSpPr>
        <p:spPr>
          <a:xfrm>
            <a:off x="1303078" y="3077142"/>
            <a:ext cx="3048000" cy="1384995"/>
          </a:xfrm>
          <a:prstGeom prst="rect">
            <a:avLst/>
          </a:prstGeom>
          <a:noFill/>
        </p:spPr>
        <p:txBody>
          <a:bodyPr wrap="square" lIns="0" tIns="0" rIns="0" bIns="0" rtlCol="0">
            <a:spAutoFit/>
          </a:bodyPr>
          <a:lstStyle/>
          <a:p>
            <a:pPr algn="ctr"/>
            <a:r>
              <a:rPr lang="nl-NL" b="1" i="1" dirty="0">
                <a:solidFill>
                  <a:schemeClr val="bg1"/>
                </a:solidFill>
                <a:latin typeface="Arial" panose="020B0604020202020204" pitchFamily="34" charset="0"/>
                <a:cs typeface="Arial" panose="020B0604020202020204" pitchFamily="34" charset="0"/>
              </a:rPr>
              <a:t>Professional toegang:</a:t>
            </a:r>
          </a:p>
          <a:p>
            <a:pPr algn="ctr"/>
            <a:r>
              <a:rPr lang="nl-NL" b="1" i="1" dirty="0">
                <a:solidFill>
                  <a:schemeClr val="bg1"/>
                </a:solidFill>
                <a:latin typeface="Arial" panose="020B0604020202020204" pitchFamily="34" charset="0"/>
                <a:cs typeface="Arial" panose="020B0604020202020204" pitchFamily="34" charset="0"/>
              </a:rPr>
              <a:t>“Met mijn expertise kijk ik naar wat kinderen nodig hebben en help het netwerk van gezinnen versterken”</a:t>
            </a:r>
          </a:p>
        </p:txBody>
      </p:sp>
      <p:grpSp>
        <p:nvGrpSpPr>
          <p:cNvPr id="23" name="Groep 22">
            <a:extLst>
              <a:ext uri="{FF2B5EF4-FFF2-40B4-BE49-F238E27FC236}">
                <a16:creationId xmlns:a16="http://schemas.microsoft.com/office/drawing/2014/main" id="{4AE56FF7-2868-114A-BE6D-A90338535916}"/>
              </a:ext>
            </a:extLst>
          </p:cNvPr>
          <p:cNvGrpSpPr/>
          <p:nvPr/>
        </p:nvGrpSpPr>
        <p:grpSpPr>
          <a:xfrm>
            <a:off x="3745872" y="3628159"/>
            <a:ext cx="3630607" cy="2733914"/>
            <a:chOff x="803766" y="2415596"/>
            <a:chExt cx="3630607" cy="2733914"/>
          </a:xfrm>
        </p:grpSpPr>
        <p:sp>
          <p:nvSpPr>
            <p:cNvPr id="24" name="Ovaal 23">
              <a:extLst>
                <a:ext uri="{FF2B5EF4-FFF2-40B4-BE49-F238E27FC236}">
                  <a16:creationId xmlns:a16="http://schemas.microsoft.com/office/drawing/2014/main" id="{2AE2546A-0F1A-CA46-803C-10873586770F}"/>
                </a:ext>
              </a:extLst>
            </p:cNvPr>
            <p:cNvSpPr/>
            <p:nvPr/>
          </p:nvSpPr>
          <p:spPr>
            <a:xfrm>
              <a:off x="1895955" y="2415596"/>
              <a:ext cx="1565000" cy="157630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a:extLst>
                <a:ext uri="{FF2B5EF4-FFF2-40B4-BE49-F238E27FC236}">
                  <a16:creationId xmlns:a16="http://schemas.microsoft.com/office/drawing/2014/main" id="{93EF058C-529C-474D-80EB-69F1FE0EAE48}"/>
                </a:ext>
              </a:extLst>
            </p:cNvPr>
            <p:cNvSpPr/>
            <p:nvPr/>
          </p:nvSpPr>
          <p:spPr>
            <a:xfrm>
              <a:off x="2508187" y="3012017"/>
              <a:ext cx="1926186" cy="19400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Ovaal 25">
              <a:extLst>
                <a:ext uri="{FF2B5EF4-FFF2-40B4-BE49-F238E27FC236}">
                  <a16:creationId xmlns:a16="http://schemas.microsoft.com/office/drawing/2014/main" id="{F6BF1EEC-18D1-3045-B9AD-F1F6804C26FC}"/>
                </a:ext>
              </a:extLst>
            </p:cNvPr>
            <p:cNvSpPr/>
            <p:nvPr/>
          </p:nvSpPr>
          <p:spPr>
            <a:xfrm>
              <a:off x="1492209" y="3337213"/>
              <a:ext cx="1799304" cy="1812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a:extLst>
                <a:ext uri="{FF2B5EF4-FFF2-40B4-BE49-F238E27FC236}">
                  <a16:creationId xmlns:a16="http://schemas.microsoft.com/office/drawing/2014/main" id="{CC67BF94-C0C3-7146-BFFA-DD19A8AFA59C}"/>
                </a:ext>
              </a:extLst>
            </p:cNvPr>
            <p:cNvSpPr/>
            <p:nvPr/>
          </p:nvSpPr>
          <p:spPr>
            <a:xfrm>
              <a:off x="803766" y="3260569"/>
              <a:ext cx="1536311" cy="15474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A3ABBE9B-0058-C544-9190-4F74EDE5037D}"/>
                </a:ext>
              </a:extLst>
            </p:cNvPr>
            <p:cNvSpPr/>
            <p:nvPr/>
          </p:nvSpPr>
          <p:spPr>
            <a:xfrm>
              <a:off x="1364608" y="2753534"/>
              <a:ext cx="974137" cy="9811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9" name="Groep 28">
            <a:extLst>
              <a:ext uri="{FF2B5EF4-FFF2-40B4-BE49-F238E27FC236}">
                <a16:creationId xmlns:a16="http://schemas.microsoft.com/office/drawing/2014/main" id="{BB81B9CC-E75F-AD47-B461-930A6A3A5591}"/>
              </a:ext>
            </a:extLst>
          </p:cNvPr>
          <p:cNvGrpSpPr/>
          <p:nvPr/>
        </p:nvGrpSpPr>
        <p:grpSpPr>
          <a:xfrm>
            <a:off x="7577369" y="3040431"/>
            <a:ext cx="3630607" cy="2733914"/>
            <a:chOff x="803766" y="2415596"/>
            <a:chExt cx="3630607" cy="2733914"/>
          </a:xfrm>
        </p:grpSpPr>
        <p:sp>
          <p:nvSpPr>
            <p:cNvPr id="30" name="Ovaal 29">
              <a:extLst>
                <a:ext uri="{FF2B5EF4-FFF2-40B4-BE49-F238E27FC236}">
                  <a16:creationId xmlns:a16="http://schemas.microsoft.com/office/drawing/2014/main" id="{6F298D94-85F8-D44F-B793-77D7A6814647}"/>
                </a:ext>
              </a:extLst>
            </p:cNvPr>
            <p:cNvSpPr/>
            <p:nvPr/>
          </p:nvSpPr>
          <p:spPr>
            <a:xfrm>
              <a:off x="1895955" y="2415596"/>
              <a:ext cx="1565000" cy="15763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al 30">
              <a:extLst>
                <a:ext uri="{FF2B5EF4-FFF2-40B4-BE49-F238E27FC236}">
                  <a16:creationId xmlns:a16="http://schemas.microsoft.com/office/drawing/2014/main" id="{64A37F2F-408A-9746-B96F-76CB9C9A1F6A}"/>
                </a:ext>
              </a:extLst>
            </p:cNvPr>
            <p:cNvSpPr/>
            <p:nvPr/>
          </p:nvSpPr>
          <p:spPr>
            <a:xfrm>
              <a:off x="2508187" y="3012017"/>
              <a:ext cx="1926186" cy="19400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Ovaal 31">
              <a:extLst>
                <a:ext uri="{FF2B5EF4-FFF2-40B4-BE49-F238E27FC236}">
                  <a16:creationId xmlns:a16="http://schemas.microsoft.com/office/drawing/2014/main" id="{DC4E5BDE-EF16-BA49-86A3-658390E369F8}"/>
                </a:ext>
              </a:extLst>
            </p:cNvPr>
            <p:cNvSpPr/>
            <p:nvPr/>
          </p:nvSpPr>
          <p:spPr>
            <a:xfrm>
              <a:off x="1492209" y="3337213"/>
              <a:ext cx="1799304" cy="18122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B0953AC4-04B6-9A45-BCF9-4B684C2260B8}"/>
                </a:ext>
              </a:extLst>
            </p:cNvPr>
            <p:cNvSpPr/>
            <p:nvPr/>
          </p:nvSpPr>
          <p:spPr>
            <a:xfrm>
              <a:off x="803766" y="3260569"/>
              <a:ext cx="1536311" cy="1547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180F4688-3A00-6F45-A83B-3B9659B9D9B4}"/>
                </a:ext>
              </a:extLst>
            </p:cNvPr>
            <p:cNvSpPr/>
            <p:nvPr/>
          </p:nvSpPr>
          <p:spPr>
            <a:xfrm>
              <a:off x="1364608" y="2753534"/>
              <a:ext cx="974137" cy="9811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34">
            <a:extLst>
              <a:ext uri="{FF2B5EF4-FFF2-40B4-BE49-F238E27FC236}">
                <a16:creationId xmlns:a16="http://schemas.microsoft.com/office/drawing/2014/main" id="{1518E110-3D89-2144-941C-BE3116EE8234}"/>
              </a:ext>
            </a:extLst>
          </p:cNvPr>
          <p:cNvSpPr txBox="1"/>
          <p:nvPr/>
        </p:nvSpPr>
        <p:spPr>
          <a:xfrm>
            <a:off x="4095439" y="4268234"/>
            <a:ext cx="3048000" cy="1661993"/>
          </a:xfrm>
          <a:prstGeom prst="rect">
            <a:avLst/>
          </a:prstGeom>
          <a:noFill/>
        </p:spPr>
        <p:txBody>
          <a:bodyPr wrap="square" lIns="0" tIns="0" rIns="0" bIns="0" rtlCol="0">
            <a:spAutoFit/>
          </a:bodyPr>
          <a:lstStyle/>
          <a:p>
            <a:pPr algn="ctr"/>
            <a:r>
              <a:rPr lang="nl-NL" b="1" i="1" dirty="0">
                <a:solidFill>
                  <a:schemeClr val="bg1"/>
                </a:solidFill>
                <a:latin typeface="Arial" panose="020B0604020202020204" pitchFamily="34" charset="0"/>
                <a:cs typeface="Arial" panose="020B0604020202020204" pitchFamily="34" charset="0"/>
              </a:rPr>
              <a:t>Wethouder:</a:t>
            </a:r>
          </a:p>
          <a:p>
            <a:pPr algn="ctr"/>
            <a:r>
              <a:rPr lang="nl-NL" b="1" i="1" dirty="0">
                <a:solidFill>
                  <a:schemeClr val="bg1"/>
                </a:solidFill>
                <a:latin typeface="Arial" panose="020B0604020202020204" pitchFamily="34" charset="0"/>
                <a:cs typeface="Arial" panose="020B0604020202020204" pitchFamily="34" charset="0"/>
              </a:rPr>
              <a:t>“Normaliseren jeugdhulp: sommige problemen horen bij ‘gewoon’ opvoeden. Professionele hulp als het echt nodig is”</a:t>
            </a:r>
          </a:p>
        </p:txBody>
      </p:sp>
      <p:sp>
        <p:nvSpPr>
          <p:cNvPr id="36" name="Tekstvak 35">
            <a:extLst>
              <a:ext uri="{FF2B5EF4-FFF2-40B4-BE49-F238E27FC236}">
                <a16:creationId xmlns:a16="http://schemas.microsoft.com/office/drawing/2014/main" id="{FEA6DE9F-AFF8-9C41-8596-788C49A84423}"/>
              </a:ext>
            </a:extLst>
          </p:cNvPr>
          <p:cNvSpPr txBox="1"/>
          <p:nvPr/>
        </p:nvSpPr>
        <p:spPr>
          <a:xfrm>
            <a:off x="5373633" y="2261064"/>
            <a:ext cx="3048000" cy="1384995"/>
          </a:xfrm>
          <a:prstGeom prst="rect">
            <a:avLst/>
          </a:prstGeom>
          <a:noFill/>
        </p:spPr>
        <p:txBody>
          <a:bodyPr wrap="square" lIns="0" tIns="0" rIns="0" bIns="0" rtlCol="0">
            <a:spAutoFit/>
          </a:bodyPr>
          <a:lstStyle/>
          <a:p>
            <a:pPr algn="ctr"/>
            <a:r>
              <a:rPr lang="nl-NL" b="1" i="1" dirty="0">
                <a:solidFill>
                  <a:schemeClr val="bg1"/>
                </a:solidFill>
                <a:latin typeface="Arial" panose="020B0604020202020204" pitchFamily="34" charset="0"/>
                <a:cs typeface="Arial" panose="020B0604020202020204" pitchFamily="34" charset="0"/>
              </a:rPr>
              <a:t>Aanbieder:</a:t>
            </a:r>
          </a:p>
          <a:p>
            <a:pPr algn="ctr"/>
            <a:r>
              <a:rPr lang="nl-NL" b="1" i="1" dirty="0">
                <a:solidFill>
                  <a:schemeClr val="bg1"/>
                </a:solidFill>
                <a:latin typeface="Arial" panose="020B0604020202020204" pitchFamily="34" charset="0"/>
                <a:cs typeface="Arial" panose="020B0604020202020204" pitchFamily="34" charset="0"/>
              </a:rPr>
              <a:t>“Als partners samen verantwoordelijk voor goede en betaalbare jeugdhulp”</a:t>
            </a:r>
          </a:p>
        </p:txBody>
      </p:sp>
      <p:sp>
        <p:nvSpPr>
          <p:cNvPr id="37" name="Tekstvak 36">
            <a:extLst>
              <a:ext uri="{FF2B5EF4-FFF2-40B4-BE49-F238E27FC236}">
                <a16:creationId xmlns:a16="http://schemas.microsoft.com/office/drawing/2014/main" id="{6B96B1EF-19BE-CE43-9E14-620C9A8D518C}"/>
              </a:ext>
            </a:extLst>
          </p:cNvPr>
          <p:cNvSpPr txBox="1"/>
          <p:nvPr/>
        </p:nvSpPr>
        <p:spPr>
          <a:xfrm>
            <a:off x="7871026" y="3822220"/>
            <a:ext cx="3048000" cy="1384995"/>
          </a:xfrm>
          <a:prstGeom prst="rect">
            <a:avLst/>
          </a:prstGeom>
          <a:noFill/>
        </p:spPr>
        <p:txBody>
          <a:bodyPr wrap="square" lIns="0" tIns="0" rIns="0" bIns="0" rtlCol="0">
            <a:spAutoFit/>
          </a:bodyPr>
          <a:lstStyle/>
          <a:p>
            <a:pPr algn="ctr"/>
            <a:r>
              <a:rPr lang="nl-NL" b="1" i="1" dirty="0">
                <a:solidFill>
                  <a:schemeClr val="bg1"/>
                </a:solidFill>
                <a:latin typeface="Arial" panose="020B0604020202020204" pitchFamily="34" charset="0"/>
                <a:cs typeface="Arial" panose="020B0604020202020204" pitchFamily="34" charset="0"/>
              </a:rPr>
              <a:t>Kind/gezin:</a:t>
            </a:r>
          </a:p>
          <a:p>
            <a:pPr algn="ctr"/>
            <a:r>
              <a:rPr lang="nl-NL" b="1" i="1" dirty="0">
                <a:solidFill>
                  <a:schemeClr val="bg1"/>
                </a:solidFill>
                <a:latin typeface="Arial" panose="020B0604020202020204" pitchFamily="34" charset="0"/>
                <a:cs typeface="Arial" panose="020B0604020202020204" pitchFamily="34" charset="0"/>
              </a:rPr>
              <a:t>“Ik word sneller geholpen en waar mogelijk los ik het zelf op met hulp in mijn omgeving”</a:t>
            </a:r>
          </a:p>
        </p:txBody>
      </p:sp>
    </p:spTree>
    <p:extLst>
      <p:ext uri="{BB962C8B-B14F-4D97-AF65-F5344CB8AC3E}">
        <p14:creationId xmlns:p14="http://schemas.microsoft.com/office/powerpoint/2010/main" val="129013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90828-51B4-C048-8E93-9D916B860FAC}"/>
              </a:ext>
            </a:extLst>
          </p:cNvPr>
          <p:cNvSpPr>
            <a:spLocks noGrp="1"/>
          </p:cNvSpPr>
          <p:nvPr>
            <p:ph type="title"/>
          </p:nvPr>
        </p:nvSpPr>
        <p:spPr/>
        <p:txBody>
          <a:bodyPr/>
          <a:lstStyle/>
          <a:p>
            <a:r>
              <a:rPr lang="nl-NL" dirty="0"/>
              <a:t>Agenda sessie X</a:t>
            </a:r>
          </a:p>
        </p:txBody>
      </p:sp>
      <p:sp>
        <p:nvSpPr>
          <p:cNvPr id="3" name="Tijdelijke aanduiding voor inhoud 2">
            <a:extLst>
              <a:ext uri="{FF2B5EF4-FFF2-40B4-BE49-F238E27FC236}">
                <a16:creationId xmlns:a16="http://schemas.microsoft.com/office/drawing/2014/main" id="{0CCECC83-C177-424D-81C6-9899258FCFBF}"/>
              </a:ext>
            </a:extLst>
          </p:cNvPr>
          <p:cNvSpPr>
            <a:spLocks noGrp="1"/>
          </p:cNvSpPr>
          <p:nvPr>
            <p:ph idx="1"/>
          </p:nvPr>
        </p:nvSpPr>
        <p:spPr/>
        <p:txBody>
          <a:bodyPr/>
          <a:lstStyle/>
          <a:p>
            <a:r>
              <a:rPr lang="nl-NL" dirty="0"/>
              <a:t>Uitdagingen jeugdhulp in regio Holland Rijnland</a:t>
            </a:r>
          </a:p>
          <a:p>
            <a:r>
              <a:rPr lang="nl-NL" dirty="0"/>
              <a:t>Uitleg samenwerking Holland Rijnland (filmpjes)</a:t>
            </a:r>
          </a:p>
          <a:p>
            <a:r>
              <a:rPr lang="nl-NL" dirty="0"/>
              <a:t>Segmentbeschrijving</a:t>
            </a:r>
          </a:p>
          <a:p>
            <a:r>
              <a:rPr lang="nl-NL" dirty="0" err="1"/>
              <a:t>Feiten&amp;cijfers</a:t>
            </a:r>
            <a:endParaRPr lang="nl-NL" dirty="0"/>
          </a:p>
          <a:p>
            <a:r>
              <a:rPr lang="nl-NL" dirty="0"/>
              <a:t>Aanpak jeugdhulp Holland Rijnland</a:t>
            </a:r>
          </a:p>
          <a:p>
            <a:r>
              <a:rPr lang="nl-NL" dirty="0"/>
              <a:t>Samenwerking en inkoop passende betaalbare jeugdhulp</a:t>
            </a:r>
          </a:p>
          <a:p>
            <a:r>
              <a:rPr lang="nl-NL" dirty="0"/>
              <a:t>Inkoopinstrumenten</a:t>
            </a:r>
          </a:p>
          <a:p>
            <a:r>
              <a:rPr lang="nl-NL" dirty="0"/>
              <a:t>Resultaten voor doelgroepen</a:t>
            </a:r>
          </a:p>
          <a:p>
            <a:r>
              <a:rPr lang="nl-NL" dirty="0"/>
              <a:t>Afsluiting</a:t>
            </a:r>
          </a:p>
        </p:txBody>
      </p:sp>
      <p:sp>
        <p:nvSpPr>
          <p:cNvPr id="4" name="Tijdelijke aanduiding voor dianummer 3">
            <a:extLst>
              <a:ext uri="{FF2B5EF4-FFF2-40B4-BE49-F238E27FC236}">
                <a16:creationId xmlns:a16="http://schemas.microsoft.com/office/drawing/2014/main" id="{E336F783-3B4F-B84A-AD7C-BC69B2B2E6D6}"/>
              </a:ext>
            </a:extLst>
          </p:cNvPr>
          <p:cNvSpPr>
            <a:spLocks noGrp="1"/>
          </p:cNvSpPr>
          <p:nvPr>
            <p:ph type="sldNum" sz="quarter" idx="12"/>
          </p:nvPr>
        </p:nvSpPr>
        <p:spPr/>
        <p:txBody>
          <a:bodyPr/>
          <a:lstStyle/>
          <a:p>
            <a:fld id="{79A4B00E-0714-1949-A3F4-C14EDF8D978A}" type="slidenum">
              <a:rPr lang="nl-NL" smtClean="0"/>
              <a:t>2</a:t>
            </a:fld>
            <a:endParaRPr lang="nl-NL"/>
          </a:p>
        </p:txBody>
      </p:sp>
    </p:spTree>
    <p:extLst>
      <p:ext uri="{BB962C8B-B14F-4D97-AF65-F5344CB8AC3E}">
        <p14:creationId xmlns:p14="http://schemas.microsoft.com/office/powerpoint/2010/main" val="198438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DB8E0B54-322F-FA49-8D5A-4570FB6A46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C91FF75-64A9-1C47-B40D-D2106A84A305}"/>
              </a:ext>
            </a:extLst>
          </p:cNvPr>
          <p:cNvSpPr>
            <a:spLocks noGrp="1"/>
          </p:cNvSpPr>
          <p:nvPr>
            <p:ph type="title"/>
          </p:nvPr>
        </p:nvSpPr>
        <p:spPr/>
        <p:txBody>
          <a:bodyPr/>
          <a:lstStyle/>
          <a:p>
            <a:r>
              <a:rPr lang="nl-NL" dirty="0"/>
              <a:t>Jeugdhulp Holland Rijnland</a:t>
            </a:r>
          </a:p>
        </p:txBody>
      </p:sp>
      <p:sp>
        <p:nvSpPr>
          <p:cNvPr id="3" name="Tijdelijke aanduiding voor inhoud 2">
            <a:extLst>
              <a:ext uri="{FF2B5EF4-FFF2-40B4-BE49-F238E27FC236}">
                <a16:creationId xmlns:a16="http://schemas.microsoft.com/office/drawing/2014/main" id="{D347919F-796B-6C45-B0AE-AE638F870CC4}"/>
              </a:ext>
            </a:extLst>
          </p:cNvPr>
          <p:cNvSpPr>
            <a:spLocks noGrp="1"/>
          </p:cNvSpPr>
          <p:nvPr>
            <p:ph idx="1"/>
          </p:nvPr>
        </p:nvSpPr>
        <p:spPr>
          <a:xfrm>
            <a:off x="7167716" y="1997211"/>
            <a:ext cx="4221008" cy="4158978"/>
          </a:xfrm>
        </p:spPr>
        <p:txBody>
          <a:bodyPr/>
          <a:lstStyle/>
          <a:p>
            <a:pPr marL="0" indent="0">
              <a:lnSpc>
                <a:spcPts val="2200"/>
              </a:lnSpc>
              <a:spcBef>
                <a:spcPts val="0"/>
              </a:spcBef>
              <a:buNone/>
            </a:pPr>
            <a:r>
              <a:rPr lang="nl-NL" sz="1600" dirty="0"/>
              <a:t>Holland Rijnland bestaat uit drie samenwerkende regio’s: </a:t>
            </a:r>
            <a:r>
              <a:rPr lang="nl-NL" b="1" dirty="0">
                <a:solidFill>
                  <a:schemeClr val="accent2"/>
                </a:solidFill>
              </a:rPr>
              <a:t>•</a:t>
            </a:r>
            <a:r>
              <a:rPr lang="nl-NL" sz="1600" dirty="0"/>
              <a:t> Leidse regio (Leiden, Leiderdorp, Oegstgeest en Zoeterwoude) en </a:t>
            </a:r>
            <a:r>
              <a:rPr lang="nl-NL" b="1" dirty="0">
                <a:solidFill>
                  <a:schemeClr val="accent1"/>
                </a:solidFill>
              </a:rPr>
              <a:t>•</a:t>
            </a:r>
            <a:r>
              <a:rPr lang="nl-NL" sz="1600" dirty="0"/>
              <a:t> Regio Duin en Bollen (Hillegom, Katwijk, Lisse, Noordwijk en Teylingen): inkoop van gespecialiseerde jeugdhulp, gesloten jeugdhulp, veiligheid en crisis. </a:t>
            </a:r>
            <a:r>
              <a:rPr lang="nl-NL" b="1" dirty="0">
                <a:solidFill>
                  <a:schemeClr val="accent3"/>
                </a:solidFill>
              </a:rPr>
              <a:t>•</a:t>
            </a:r>
            <a:r>
              <a:rPr lang="nl-NL" sz="1600" dirty="0"/>
              <a:t> De Rijnstreek (Alphen aan den Rijn, Kaag en Braassem en Nieuwkoop): Samenwerking op veiligheid, crisis-bereikbaarheidsdienst en Jeugdzorgplus. </a:t>
            </a:r>
            <a:br>
              <a:rPr lang="nl-NL" sz="1600" dirty="0"/>
            </a:br>
            <a:r>
              <a:rPr lang="nl-NL" sz="1600" dirty="0"/>
              <a:t>De Rijnstreek regelt alle andere jeugdhulp </a:t>
            </a:r>
            <a:r>
              <a:rPr lang="nl-NL" sz="1600" dirty="0" err="1"/>
              <a:t>subregionaal</a:t>
            </a:r>
            <a:r>
              <a:rPr lang="nl-NL" sz="1600" dirty="0"/>
              <a:t>. Vanaf 2023 sluit Nieuwkoop voor de inkoop van de jeugdhulp aan bij </a:t>
            </a:r>
            <a:br>
              <a:rPr lang="nl-NL" sz="1600" dirty="0"/>
            </a:br>
            <a:r>
              <a:rPr lang="nl-NL" sz="1600" dirty="0"/>
              <a:t>de Rijnstreek. </a:t>
            </a:r>
          </a:p>
        </p:txBody>
      </p:sp>
      <p:sp>
        <p:nvSpPr>
          <p:cNvPr id="4" name="Tijdelijke aanduiding voor dianummer 3">
            <a:extLst>
              <a:ext uri="{FF2B5EF4-FFF2-40B4-BE49-F238E27FC236}">
                <a16:creationId xmlns:a16="http://schemas.microsoft.com/office/drawing/2014/main" id="{5526A0EE-49BF-DA4F-A294-B4AC65F35945}"/>
              </a:ext>
            </a:extLst>
          </p:cNvPr>
          <p:cNvSpPr>
            <a:spLocks noGrp="1"/>
          </p:cNvSpPr>
          <p:nvPr>
            <p:ph type="sldNum" sz="quarter" idx="12"/>
          </p:nvPr>
        </p:nvSpPr>
        <p:spPr/>
        <p:txBody>
          <a:bodyPr/>
          <a:lstStyle/>
          <a:p>
            <a:fld id="{79A4B00E-0714-1949-A3F4-C14EDF8D978A}" type="slidenum">
              <a:rPr lang="nl-NL" smtClean="0"/>
              <a:t>20</a:t>
            </a:fld>
            <a:endParaRPr lang="nl-NL"/>
          </a:p>
        </p:txBody>
      </p:sp>
      <p:pic>
        <p:nvPicPr>
          <p:cNvPr id="6" name="Afbeelding 5">
            <a:extLst>
              <a:ext uri="{FF2B5EF4-FFF2-40B4-BE49-F238E27FC236}">
                <a16:creationId xmlns:a16="http://schemas.microsoft.com/office/drawing/2014/main" id="{1A8CA3BC-B8E2-CF46-BA4F-86C49BE90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66483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1752885-D99A-CE40-BD5D-68E09937CAA4}"/>
              </a:ext>
            </a:extLst>
          </p:cNvPr>
          <p:cNvSpPr>
            <a:spLocks noGrp="1"/>
          </p:cNvSpPr>
          <p:nvPr>
            <p:ph type="sldNum" sz="quarter" idx="12"/>
          </p:nvPr>
        </p:nvSpPr>
        <p:spPr/>
        <p:txBody>
          <a:bodyPr/>
          <a:lstStyle/>
          <a:p>
            <a:fld id="{79A4B00E-0714-1949-A3F4-C14EDF8D978A}" type="slidenum">
              <a:rPr lang="nl-NL" smtClean="0"/>
              <a:t>21</a:t>
            </a:fld>
            <a:endParaRPr lang="nl-NL"/>
          </a:p>
        </p:txBody>
      </p:sp>
      <p:pic>
        <p:nvPicPr>
          <p:cNvPr id="3" name="Afbeelding 2">
            <a:extLst>
              <a:ext uri="{FF2B5EF4-FFF2-40B4-BE49-F238E27FC236}">
                <a16:creationId xmlns:a16="http://schemas.microsoft.com/office/drawing/2014/main" id="{B8F952D2-198B-864E-9F8C-A28C5CE49A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Afbeelding 3">
            <a:extLst>
              <a:ext uri="{FF2B5EF4-FFF2-40B4-BE49-F238E27FC236}">
                <a16:creationId xmlns:a16="http://schemas.microsoft.com/office/drawing/2014/main" id="{4AF2EAC7-078F-F240-A2EC-15F2B0C3A6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4400" y="0"/>
            <a:ext cx="1555200" cy="1628145"/>
          </a:xfrm>
          <a:prstGeom prst="rect">
            <a:avLst/>
          </a:prstGeom>
        </p:spPr>
      </p:pic>
      <p:pic>
        <p:nvPicPr>
          <p:cNvPr id="5" name="Afbeelding 4">
            <a:extLst>
              <a:ext uri="{FF2B5EF4-FFF2-40B4-BE49-F238E27FC236}">
                <a16:creationId xmlns:a16="http://schemas.microsoft.com/office/drawing/2014/main" id="{810A56D4-9223-4E42-A400-020BD286D3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4701" y="6778158"/>
            <a:ext cx="1021977" cy="79842"/>
          </a:xfrm>
          <a:prstGeom prst="rect">
            <a:avLst/>
          </a:prstGeom>
        </p:spPr>
      </p:pic>
    </p:spTree>
    <p:extLst>
      <p:ext uri="{BB962C8B-B14F-4D97-AF65-F5344CB8AC3E}">
        <p14:creationId xmlns:p14="http://schemas.microsoft.com/office/powerpoint/2010/main" val="200634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2EA32A4-A94D-0144-A3B4-FBBF8D31759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4" name="Tijdelijke aanduiding voor dianummer 3">
            <a:extLst>
              <a:ext uri="{FF2B5EF4-FFF2-40B4-BE49-F238E27FC236}">
                <a16:creationId xmlns:a16="http://schemas.microsoft.com/office/drawing/2014/main" id="{1A019D45-A525-594D-B581-EA2F33FFC9FC}"/>
              </a:ext>
            </a:extLst>
          </p:cNvPr>
          <p:cNvSpPr>
            <a:spLocks noGrp="1"/>
          </p:cNvSpPr>
          <p:nvPr>
            <p:ph type="sldNum" sz="quarter" idx="12"/>
          </p:nvPr>
        </p:nvSpPr>
        <p:spPr/>
        <p:txBody>
          <a:bodyPr/>
          <a:lstStyle/>
          <a:p>
            <a:fld id="{79A4B00E-0714-1949-A3F4-C14EDF8D978A}" type="slidenum">
              <a:rPr lang="nl-NL" smtClean="0"/>
              <a:t>3</a:t>
            </a:fld>
            <a:endParaRPr lang="nl-NL"/>
          </a:p>
        </p:txBody>
      </p:sp>
      <p:pic>
        <p:nvPicPr>
          <p:cNvPr id="5" name="Afbeelding 4">
            <a:extLst>
              <a:ext uri="{FF2B5EF4-FFF2-40B4-BE49-F238E27FC236}">
                <a16:creationId xmlns:a16="http://schemas.microsoft.com/office/drawing/2014/main" id="{6576DECE-44C3-B847-B02F-90461689C2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
        <p:nvSpPr>
          <p:cNvPr id="7" name="Titel 6">
            <a:extLst>
              <a:ext uri="{FF2B5EF4-FFF2-40B4-BE49-F238E27FC236}">
                <a16:creationId xmlns:a16="http://schemas.microsoft.com/office/drawing/2014/main" id="{4371CEC9-0DBD-6B4E-BC3C-C7DC4E68CDD6}"/>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17137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F124614-0E70-2547-B427-9852336C6EBA}"/>
              </a:ext>
            </a:extLst>
          </p:cNvPr>
          <p:cNvSpPr>
            <a:spLocks noGrp="1"/>
          </p:cNvSpPr>
          <p:nvPr>
            <p:ph type="sldNum" sz="quarter" idx="12"/>
          </p:nvPr>
        </p:nvSpPr>
        <p:spPr/>
        <p:txBody>
          <a:bodyPr/>
          <a:lstStyle/>
          <a:p>
            <a:fld id="{79A4B00E-0714-1949-A3F4-C14EDF8D978A}" type="slidenum">
              <a:rPr lang="nl-NL" smtClean="0"/>
              <a:t>4</a:t>
            </a:fld>
            <a:endParaRPr lang="nl-NL"/>
          </a:p>
        </p:txBody>
      </p:sp>
      <p:pic>
        <p:nvPicPr>
          <p:cNvPr id="4" name="Afbeelding 3">
            <a:hlinkClick r:id="rId2"/>
            <a:extLst>
              <a:ext uri="{FF2B5EF4-FFF2-40B4-BE49-F238E27FC236}">
                <a16:creationId xmlns:a16="http://schemas.microsoft.com/office/drawing/2014/main" id="{7CADC451-008A-A64E-9F7C-1591185684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5168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F124614-0E70-2547-B427-9852336C6EBA}"/>
              </a:ext>
            </a:extLst>
          </p:cNvPr>
          <p:cNvSpPr>
            <a:spLocks noGrp="1"/>
          </p:cNvSpPr>
          <p:nvPr>
            <p:ph type="sldNum" sz="quarter" idx="12"/>
          </p:nvPr>
        </p:nvSpPr>
        <p:spPr/>
        <p:txBody>
          <a:bodyPr/>
          <a:lstStyle/>
          <a:p>
            <a:fld id="{79A4B00E-0714-1949-A3F4-C14EDF8D978A}" type="slidenum">
              <a:rPr lang="nl-NL" smtClean="0"/>
              <a:t>5</a:t>
            </a:fld>
            <a:endParaRPr lang="nl-NL"/>
          </a:p>
        </p:txBody>
      </p:sp>
      <p:pic>
        <p:nvPicPr>
          <p:cNvPr id="6" name="Afbeelding 5">
            <a:hlinkClick r:id="rId2"/>
            <a:extLst>
              <a:ext uri="{FF2B5EF4-FFF2-40B4-BE49-F238E27FC236}">
                <a16:creationId xmlns:a16="http://schemas.microsoft.com/office/drawing/2014/main" id="{2C594159-A2DD-4349-892C-3F842064D2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694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BC138-378F-784E-B86A-FCD3B7808499}"/>
              </a:ext>
            </a:extLst>
          </p:cNvPr>
          <p:cNvSpPr>
            <a:spLocks noGrp="1"/>
          </p:cNvSpPr>
          <p:nvPr>
            <p:ph type="title"/>
          </p:nvPr>
        </p:nvSpPr>
        <p:spPr/>
        <p:txBody>
          <a:bodyPr/>
          <a:lstStyle/>
          <a:p>
            <a:r>
              <a:rPr lang="nl-NL" dirty="0">
                <a:solidFill>
                  <a:schemeClr val="accent2"/>
                </a:solidFill>
              </a:rPr>
              <a:t>Feiten &amp; cijfers 2018, 2019 en 2020</a:t>
            </a:r>
          </a:p>
        </p:txBody>
      </p:sp>
      <p:pic>
        <p:nvPicPr>
          <p:cNvPr id="7" name="Tijdelijke aanduiding voor inhoud 6">
            <a:extLst>
              <a:ext uri="{FF2B5EF4-FFF2-40B4-BE49-F238E27FC236}">
                <a16:creationId xmlns:a16="http://schemas.microsoft.com/office/drawing/2014/main" id="{2E276959-16C6-554C-84C8-4C52E10A56D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b="-47"/>
          <a:stretch/>
        </p:blipFill>
        <p:spPr>
          <a:xfrm>
            <a:off x="0" y="1268413"/>
            <a:ext cx="12192000" cy="5592102"/>
          </a:xfrm>
        </p:spPr>
      </p:pic>
      <p:sp>
        <p:nvSpPr>
          <p:cNvPr id="5" name="Tijdelijke aanduiding voor dianummer 4">
            <a:extLst>
              <a:ext uri="{FF2B5EF4-FFF2-40B4-BE49-F238E27FC236}">
                <a16:creationId xmlns:a16="http://schemas.microsoft.com/office/drawing/2014/main" id="{469DA9FD-FA24-F945-AE66-2A823C7C740A}"/>
              </a:ext>
            </a:extLst>
          </p:cNvPr>
          <p:cNvSpPr>
            <a:spLocks noGrp="1"/>
          </p:cNvSpPr>
          <p:nvPr>
            <p:ph type="sldNum" sz="quarter" idx="12"/>
          </p:nvPr>
        </p:nvSpPr>
        <p:spPr/>
        <p:txBody>
          <a:bodyPr/>
          <a:lstStyle/>
          <a:p>
            <a:fld id="{79A4B00E-0714-1949-A3F4-C14EDF8D978A}" type="slidenum">
              <a:rPr lang="nl-NL" smtClean="0"/>
              <a:t>6</a:t>
            </a:fld>
            <a:endParaRPr lang="nl-NL"/>
          </a:p>
        </p:txBody>
      </p:sp>
    </p:spTree>
    <p:extLst>
      <p:ext uri="{BB962C8B-B14F-4D97-AF65-F5344CB8AC3E}">
        <p14:creationId xmlns:p14="http://schemas.microsoft.com/office/powerpoint/2010/main" val="331166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BC138-378F-784E-B86A-FCD3B7808499}"/>
              </a:ext>
            </a:extLst>
          </p:cNvPr>
          <p:cNvSpPr>
            <a:spLocks noGrp="1"/>
          </p:cNvSpPr>
          <p:nvPr>
            <p:ph type="title"/>
          </p:nvPr>
        </p:nvSpPr>
        <p:spPr/>
        <p:txBody>
          <a:bodyPr/>
          <a:lstStyle/>
          <a:p>
            <a:r>
              <a:rPr lang="nl-NL" dirty="0">
                <a:solidFill>
                  <a:schemeClr val="accent2"/>
                </a:solidFill>
              </a:rPr>
              <a:t>Feiten &amp; cijfers 2018, 2019 en 2020</a:t>
            </a:r>
          </a:p>
        </p:txBody>
      </p:sp>
      <p:pic>
        <p:nvPicPr>
          <p:cNvPr id="7" name="Tijdelijke aanduiding voor inhoud 6">
            <a:extLst>
              <a:ext uri="{FF2B5EF4-FFF2-40B4-BE49-F238E27FC236}">
                <a16:creationId xmlns:a16="http://schemas.microsoft.com/office/drawing/2014/main" id="{2E276959-16C6-554C-84C8-4C52E10A56D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1268413"/>
            <a:ext cx="12192000" cy="5589587"/>
          </a:xfrm>
        </p:spPr>
      </p:pic>
      <p:sp>
        <p:nvSpPr>
          <p:cNvPr id="5" name="Tijdelijke aanduiding voor dianummer 4">
            <a:extLst>
              <a:ext uri="{FF2B5EF4-FFF2-40B4-BE49-F238E27FC236}">
                <a16:creationId xmlns:a16="http://schemas.microsoft.com/office/drawing/2014/main" id="{469DA9FD-FA24-F945-AE66-2A823C7C740A}"/>
              </a:ext>
            </a:extLst>
          </p:cNvPr>
          <p:cNvSpPr>
            <a:spLocks noGrp="1"/>
          </p:cNvSpPr>
          <p:nvPr>
            <p:ph type="sldNum" sz="quarter" idx="12"/>
          </p:nvPr>
        </p:nvSpPr>
        <p:spPr/>
        <p:txBody>
          <a:bodyPr/>
          <a:lstStyle/>
          <a:p>
            <a:fld id="{79A4B00E-0714-1949-A3F4-C14EDF8D978A}" type="slidenum">
              <a:rPr lang="nl-NL" smtClean="0"/>
              <a:t>7</a:t>
            </a:fld>
            <a:endParaRPr lang="nl-NL"/>
          </a:p>
        </p:txBody>
      </p:sp>
    </p:spTree>
    <p:extLst>
      <p:ext uri="{BB962C8B-B14F-4D97-AF65-F5344CB8AC3E}">
        <p14:creationId xmlns:p14="http://schemas.microsoft.com/office/powerpoint/2010/main" val="36756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1FF75-64A9-1C47-B40D-D2106A84A305}"/>
              </a:ext>
            </a:extLst>
          </p:cNvPr>
          <p:cNvSpPr>
            <a:spLocks noGrp="1"/>
          </p:cNvSpPr>
          <p:nvPr>
            <p:ph type="title"/>
          </p:nvPr>
        </p:nvSpPr>
        <p:spPr/>
        <p:txBody>
          <a:bodyPr/>
          <a:lstStyle/>
          <a:p>
            <a:r>
              <a:rPr lang="nl-NL" dirty="0"/>
              <a:t>Aanpak jeugdhulp Holland Rijnland</a:t>
            </a:r>
          </a:p>
        </p:txBody>
      </p:sp>
      <p:sp>
        <p:nvSpPr>
          <p:cNvPr id="3" name="Tijdelijke aanduiding voor inhoud 2">
            <a:extLst>
              <a:ext uri="{FF2B5EF4-FFF2-40B4-BE49-F238E27FC236}">
                <a16:creationId xmlns:a16="http://schemas.microsoft.com/office/drawing/2014/main" id="{D347919F-796B-6C45-B0AE-AE638F870CC4}"/>
              </a:ext>
            </a:extLst>
          </p:cNvPr>
          <p:cNvSpPr>
            <a:spLocks noGrp="1"/>
          </p:cNvSpPr>
          <p:nvPr>
            <p:ph idx="1"/>
          </p:nvPr>
        </p:nvSpPr>
        <p:spPr>
          <a:xfrm>
            <a:off x="813600" y="1620000"/>
            <a:ext cx="7189858" cy="4665429"/>
          </a:xfrm>
        </p:spPr>
        <p:txBody>
          <a:bodyPr/>
          <a:lstStyle/>
          <a:p>
            <a:pPr>
              <a:spcBef>
                <a:spcPts val="0"/>
              </a:spcBef>
            </a:pPr>
            <a:r>
              <a:rPr lang="nl-NL" dirty="0"/>
              <a:t>Kind en gezin centraal: 1 gezin 1 regisseur 1 plan en hulp dichtbij</a:t>
            </a:r>
          </a:p>
          <a:p>
            <a:pPr>
              <a:spcBef>
                <a:spcPts val="0"/>
              </a:spcBef>
            </a:pPr>
            <a:r>
              <a:rPr lang="nl-NL" dirty="0"/>
              <a:t>Normaliseren en </a:t>
            </a:r>
            <a:r>
              <a:rPr lang="nl-NL" dirty="0" err="1"/>
              <a:t>Demedicaliseren</a:t>
            </a:r>
            <a:endParaRPr lang="nl-NL" dirty="0"/>
          </a:p>
          <a:p>
            <a:pPr>
              <a:spcBef>
                <a:spcPts val="0"/>
              </a:spcBef>
            </a:pPr>
            <a:r>
              <a:rPr lang="nl-NL" dirty="0"/>
              <a:t>Integrale aanpak situatie kind en gezin</a:t>
            </a:r>
          </a:p>
          <a:p>
            <a:pPr>
              <a:spcBef>
                <a:spcPts val="0"/>
              </a:spcBef>
            </a:pPr>
            <a:r>
              <a:rPr lang="nl-NL" dirty="0" err="1"/>
              <a:t>Doorontwikkelen</a:t>
            </a:r>
            <a:r>
              <a:rPr lang="nl-NL" dirty="0"/>
              <a:t> Jeugd- en Gezinsteams (</a:t>
            </a:r>
            <a:r>
              <a:rPr lang="nl-NL" dirty="0" err="1"/>
              <a:t>JGT’s</a:t>
            </a:r>
            <a:r>
              <a:rPr lang="nl-NL" dirty="0"/>
              <a:t>) naar lokale en/of </a:t>
            </a:r>
            <a:r>
              <a:rPr lang="nl-NL" dirty="0" err="1"/>
              <a:t>subregionale</a:t>
            </a:r>
            <a:r>
              <a:rPr lang="nl-NL" dirty="0"/>
              <a:t> toegang</a:t>
            </a:r>
          </a:p>
        </p:txBody>
      </p:sp>
      <p:sp>
        <p:nvSpPr>
          <p:cNvPr id="4" name="Tijdelijke aanduiding voor dianummer 3">
            <a:extLst>
              <a:ext uri="{FF2B5EF4-FFF2-40B4-BE49-F238E27FC236}">
                <a16:creationId xmlns:a16="http://schemas.microsoft.com/office/drawing/2014/main" id="{5526A0EE-49BF-DA4F-A294-B4AC65F35945}"/>
              </a:ext>
            </a:extLst>
          </p:cNvPr>
          <p:cNvSpPr>
            <a:spLocks noGrp="1"/>
          </p:cNvSpPr>
          <p:nvPr>
            <p:ph type="sldNum" sz="quarter" idx="12"/>
          </p:nvPr>
        </p:nvSpPr>
        <p:spPr/>
        <p:txBody>
          <a:bodyPr/>
          <a:lstStyle/>
          <a:p>
            <a:fld id="{79A4B00E-0714-1949-A3F4-C14EDF8D978A}" type="slidenum">
              <a:rPr lang="nl-NL" smtClean="0"/>
              <a:t>8</a:t>
            </a:fld>
            <a:endParaRPr lang="nl-NL"/>
          </a:p>
        </p:txBody>
      </p:sp>
      <p:pic>
        <p:nvPicPr>
          <p:cNvPr id="6" name="Afbeelding 5">
            <a:extLst>
              <a:ext uri="{FF2B5EF4-FFF2-40B4-BE49-F238E27FC236}">
                <a16:creationId xmlns:a16="http://schemas.microsoft.com/office/drawing/2014/main" id="{F8902102-8F0A-664E-B2DB-119F282DC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6655" y="1268413"/>
            <a:ext cx="3675345" cy="5589587"/>
          </a:xfrm>
          <a:prstGeom prst="rect">
            <a:avLst/>
          </a:prstGeom>
        </p:spPr>
      </p:pic>
      <p:pic>
        <p:nvPicPr>
          <p:cNvPr id="7" name="Afbeelding 6">
            <a:extLst>
              <a:ext uri="{FF2B5EF4-FFF2-40B4-BE49-F238E27FC236}">
                <a16:creationId xmlns:a16="http://schemas.microsoft.com/office/drawing/2014/main" id="{983AADBC-E0C7-CF4E-BC40-5199F5468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55364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1FF75-64A9-1C47-B40D-D2106A84A305}"/>
              </a:ext>
            </a:extLst>
          </p:cNvPr>
          <p:cNvSpPr>
            <a:spLocks noGrp="1"/>
          </p:cNvSpPr>
          <p:nvPr>
            <p:ph type="title"/>
          </p:nvPr>
        </p:nvSpPr>
        <p:spPr/>
        <p:txBody>
          <a:bodyPr/>
          <a:lstStyle/>
          <a:p>
            <a:r>
              <a:rPr lang="nl-NL"/>
              <a:t>Samenwerking en inkoop passende betaalbare jeugdhulp</a:t>
            </a:r>
            <a:endParaRPr lang="nl-NL" dirty="0"/>
          </a:p>
        </p:txBody>
      </p:sp>
      <p:sp>
        <p:nvSpPr>
          <p:cNvPr id="3" name="Tijdelijke aanduiding voor inhoud 2">
            <a:extLst>
              <a:ext uri="{FF2B5EF4-FFF2-40B4-BE49-F238E27FC236}">
                <a16:creationId xmlns:a16="http://schemas.microsoft.com/office/drawing/2014/main" id="{D347919F-796B-6C45-B0AE-AE638F870CC4}"/>
              </a:ext>
            </a:extLst>
          </p:cNvPr>
          <p:cNvSpPr>
            <a:spLocks noGrp="1"/>
          </p:cNvSpPr>
          <p:nvPr>
            <p:ph idx="1"/>
          </p:nvPr>
        </p:nvSpPr>
        <p:spPr>
          <a:xfrm>
            <a:off x="813600" y="1620000"/>
            <a:ext cx="7366840" cy="4665429"/>
          </a:xfrm>
        </p:spPr>
        <p:txBody>
          <a:bodyPr/>
          <a:lstStyle/>
          <a:p>
            <a:pPr>
              <a:spcBef>
                <a:spcPts val="0"/>
              </a:spcBef>
            </a:pPr>
            <a:r>
              <a:rPr lang="nl-NL"/>
              <a:t>Bestuurlijk aanbesteden volgens open house methodiek blijft</a:t>
            </a:r>
          </a:p>
          <a:p>
            <a:pPr>
              <a:spcBef>
                <a:spcPts val="0"/>
              </a:spcBef>
            </a:pPr>
            <a:r>
              <a:rPr lang="nl-NL"/>
              <a:t>Breed zorglandschap en keuzevrijheid met huidige aanbieders</a:t>
            </a:r>
          </a:p>
          <a:p>
            <a:pPr>
              <a:spcBef>
                <a:spcPts val="0"/>
              </a:spcBef>
            </a:pPr>
            <a:r>
              <a:rPr lang="nl-NL"/>
              <a:t>Contracten huidige aanbieders worden resultaat- en ontwikkelovereenkomsten </a:t>
            </a:r>
          </a:p>
          <a:p>
            <a:pPr>
              <a:spcBef>
                <a:spcPts val="0"/>
              </a:spcBef>
            </a:pPr>
            <a:r>
              <a:rPr lang="nl-NL"/>
              <a:t>Hulpvormen verdeeld over 8 segmenten </a:t>
            </a:r>
          </a:p>
          <a:p>
            <a:pPr>
              <a:spcBef>
                <a:spcPts val="0"/>
              </a:spcBef>
            </a:pPr>
            <a:r>
              <a:rPr lang="nl-NL"/>
              <a:t>Dialoog tussen gemeenten en aanbieders op ontwikkeltafels per segment </a:t>
            </a:r>
          </a:p>
          <a:p>
            <a:pPr>
              <a:spcBef>
                <a:spcPts val="0"/>
              </a:spcBef>
            </a:pPr>
            <a:r>
              <a:rPr lang="nl-NL"/>
              <a:t>Geschiktheidseisen aanbieders aanscherpen</a:t>
            </a:r>
          </a:p>
          <a:p>
            <a:pPr>
              <a:spcBef>
                <a:spcPts val="0"/>
              </a:spcBef>
            </a:pPr>
            <a:r>
              <a:rPr lang="nl-NL"/>
              <a:t>Intensievere samenwerking tussen gemeenten en ontwikkelpartners </a:t>
            </a:r>
          </a:p>
          <a:p>
            <a:pPr>
              <a:spcBef>
                <a:spcPts val="0"/>
              </a:spcBef>
            </a:pPr>
            <a:r>
              <a:rPr lang="nl-NL"/>
              <a:t>Jeugdhulpaanbieders maken eigen transformatiedoelen</a:t>
            </a:r>
          </a:p>
          <a:p>
            <a:pPr>
              <a:spcBef>
                <a:spcPts val="0"/>
              </a:spcBef>
            </a:pPr>
            <a:r>
              <a:rPr lang="nl-NL"/>
              <a:t>Sturing vanuit partnerschap, eigen kracht en dialoog</a:t>
            </a:r>
            <a:endParaRPr lang="nl-NL" dirty="0"/>
          </a:p>
        </p:txBody>
      </p:sp>
      <p:sp>
        <p:nvSpPr>
          <p:cNvPr id="4" name="Tijdelijke aanduiding voor dianummer 3">
            <a:extLst>
              <a:ext uri="{FF2B5EF4-FFF2-40B4-BE49-F238E27FC236}">
                <a16:creationId xmlns:a16="http://schemas.microsoft.com/office/drawing/2014/main" id="{5526A0EE-49BF-DA4F-A294-B4AC65F35945}"/>
              </a:ext>
            </a:extLst>
          </p:cNvPr>
          <p:cNvSpPr>
            <a:spLocks noGrp="1"/>
          </p:cNvSpPr>
          <p:nvPr>
            <p:ph type="sldNum" sz="quarter" idx="12"/>
          </p:nvPr>
        </p:nvSpPr>
        <p:spPr/>
        <p:txBody>
          <a:bodyPr/>
          <a:lstStyle/>
          <a:p>
            <a:fld id="{79A4B00E-0714-1949-A3F4-C14EDF8D978A}" type="slidenum">
              <a:rPr lang="nl-NL" smtClean="0"/>
              <a:t>9</a:t>
            </a:fld>
            <a:endParaRPr lang="nl-NL"/>
          </a:p>
        </p:txBody>
      </p:sp>
      <p:pic>
        <p:nvPicPr>
          <p:cNvPr id="6" name="Afbeelding 5">
            <a:extLst>
              <a:ext uri="{FF2B5EF4-FFF2-40B4-BE49-F238E27FC236}">
                <a16:creationId xmlns:a16="http://schemas.microsoft.com/office/drawing/2014/main" id="{F8902102-8F0A-664E-B2DB-119F282DC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6655" y="1268414"/>
            <a:ext cx="3675345" cy="5589586"/>
          </a:xfrm>
          <a:prstGeom prst="rect">
            <a:avLst/>
          </a:prstGeom>
        </p:spPr>
      </p:pic>
      <p:pic>
        <p:nvPicPr>
          <p:cNvPr id="9" name="Afbeelding 8">
            <a:extLst>
              <a:ext uri="{FF2B5EF4-FFF2-40B4-BE49-F238E27FC236}">
                <a16:creationId xmlns:a16="http://schemas.microsoft.com/office/drawing/2014/main" id="{D2AA807D-F96C-6147-9665-B266C1D288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2800" y="6794499"/>
            <a:ext cx="812800" cy="63500"/>
          </a:xfrm>
          <a:prstGeom prst="rect">
            <a:avLst/>
          </a:prstGeom>
        </p:spPr>
      </p:pic>
    </p:spTree>
    <p:extLst>
      <p:ext uri="{BB962C8B-B14F-4D97-AF65-F5344CB8AC3E}">
        <p14:creationId xmlns:p14="http://schemas.microsoft.com/office/powerpoint/2010/main" val="3490555606"/>
      </p:ext>
    </p:extLst>
  </p:cSld>
  <p:clrMapOvr>
    <a:masterClrMapping/>
  </p:clrMapOvr>
</p:sld>
</file>

<file path=ppt/theme/theme1.xml><?xml version="1.0" encoding="utf-8"?>
<a:theme xmlns:a="http://schemas.openxmlformats.org/drawingml/2006/main" name="Kantoorthema">
  <a:themeElements>
    <a:clrScheme name="Jeugdhulp">
      <a:dk1>
        <a:srgbClr val="313130"/>
      </a:dk1>
      <a:lt1>
        <a:srgbClr val="FFFFFF"/>
      </a:lt1>
      <a:dk2>
        <a:srgbClr val="313130"/>
      </a:dk2>
      <a:lt2>
        <a:srgbClr val="E7E6E6"/>
      </a:lt2>
      <a:accent1>
        <a:srgbClr val="F89E25"/>
      </a:accent1>
      <a:accent2>
        <a:srgbClr val="32A2DB"/>
      </a:accent2>
      <a:accent3>
        <a:srgbClr val="74B643"/>
      </a:accent3>
      <a:accent4>
        <a:srgbClr val="ED1C24"/>
      </a:accent4>
      <a:accent5>
        <a:srgbClr val="8000A1"/>
      </a:accent5>
      <a:accent6>
        <a:srgbClr val="008486"/>
      </a:accent6>
      <a:hlink>
        <a:srgbClr val="F89E25"/>
      </a:hlink>
      <a:folHlink>
        <a:srgbClr val="F89E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996</Words>
  <Application>Microsoft Macintosh PowerPoint</Application>
  <PresentationFormat>Breedbeeld</PresentationFormat>
  <Paragraphs>110</Paragraphs>
  <Slides>21</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Samenwerken aan passende en betaalbare jeugdhulp in Holland Rijnland</vt:lpstr>
      <vt:lpstr>Agenda sessie X</vt:lpstr>
      <vt:lpstr>PowerPoint-presentatie</vt:lpstr>
      <vt:lpstr>PowerPoint-presentatie</vt:lpstr>
      <vt:lpstr>PowerPoint-presentatie</vt:lpstr>
      <vt:lpstr>Feiten &amp; cijfers 2018, 2019 en 2020</vt:lpstr>
      <vt:lpstr>Feiten &amp; cijfers 2018, 2019 en 2020</vt:lpstr>
      <vt:lpstr>Aanpak jeugdhulp Holland Rijnland</vt:lpstr>
      <vt:lpstr>Samenwerking en inkoop passende betaalbare jeugdhulp</vt:lpstr>
      <vt:lpstr>Inkoopinstrumenten vanaf 2022</vt:lpstr>
      <vt:lpstr>De 7 segmenten gespecialiseerde jeugdhulp van Holland Rijnland</vt:lpstr>
      <vt:lpstr>Segment 1: Behandeling met verblijf</vt:lpstr>
      <vt:lpstr>Segment 2: Wonen</vt:lpstr>
      <vt:lpstr>Segment 3: Dagbehandeling- en dagbesteding</vt:lpstr>
      <vt:lpstr>Segment 4: Ambulant</vt:lpstr>
      <vt:lpstr>Segment 5: Jeugdhulp op school (Onderwijs)</vt:lpstr>
      <vt:lpstr>Segment 6: Crisis</vt:lpstr>
      <vt:lpstr>Segment 7: Veiligheid</vt:lpstr>
      <vt:lpstr>Resultaten voor doelgroepen</vt:lpstr>
      <vt:lpstr>Jeugdhulp Holland Rijnland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lex@lexenzo.nl</dc:creator>
  <cp:lastModifiedBy>Romein, Anja</cp:lastModifiedBy>
  <cp:revision>46</cp:revision>
  <dcterms:created xsi:type="dcterms:W3CDTF">2021-04-07T08:04:36Z</dcterms:created>
  <dcterms:modified xsi:type="dcterms:W3CDTF">2021-05-11T09:08:18Z</dcterms:modified>
</cp:coreProperties>
</file>